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Default Extension="png" ContentType="image/png"/>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2" r:id="rId3"/>
    <p:sldId id="281" r:id="rId4"/>
    <p:sldId id="283" r:id="rId5"/>
    <p:sldId id="269" r:id="rId6"/>
    <p:sldId id="284" r:id="rId7"/>
    <p:sldId id="285" r:id="rId8"/>
    <p:sldId id="288" r:id="rId9"/>
    <p:sldId id="289" r:id="rId10"/>
    <p:sldId id="293" r:id="rId11"/>
    <p:sldId id="291" r:id="rId12"/>
    <p:sldId id="294" r:id="rId13"/>
    <p:sldId id="296" r:id="rId14"/>
    <p:sldId id="287" r:id="rId15"/>
    <p:sldId id="295" r:id="rId16"/>
    <p:sldId id="28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615" autoAdjust="0"/>
    <p:restoredTop sz="86439" autoAdjust="0"/>
  </p:normalViewPr>
  <p:slideViewPr>
    <p:cSldViewPr>
      <p:cViewPr varScale="1">
        <p:scale>
          <a:sx n="97" d="100"/>
          <a:sy n="97" d="100"/>
        </p:scale>
        <p:origin x="-114" y="-432"/>
      </p:cViewPr>
      <p:guideLst>
        <p:guide orient="horz" pos="2160"/>
        <p:guide pos="2880"/>
      </p:guideLst>
    </p:cSldViewPr>
  </p:slideViewPr>
  <p:outlineViewPr>
    <p:cViewPr>
      <p:scale>
        <a:sx n="33" d="100"/>
        <a:sy n="33" d="100"/>
      </p:scale>
      <p:origin x="0" y="4812"/>
    </p:cViewPr>
  </p:outlineViewPr>
  <p:notesTextViewPr>
    <p:cViewPr>
      <p:scale>
        <a:sx n="1" d="1"/>
        <a:sy n="1" d="1"/>
      </p:scale>
      <p:origin x="0" y="0"/>
    </p:cViewPr>
  </p:notesTextViewPr>
  <p:sorterViewPr>
    <p:cViewPr>
      <p:scale>
        <a:sx n="100" d="100"/>
        <a:sy n="100" d="100"/>
      </p:scale>
      <p:origin x="0" y="10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038760968738697"/>
          <c:y val="2.1817435217670071E-3"/>
          <c:w val="0.71010498687664036"/>
          <c:h val="0.74893351496298388"/>
        </c:manualLayout>
      </c:layout>
      <c:barChart>
        <c:barDir val="bar"/>
        <c:grouping val="clustered"/>
        <c:varyColors val="0"/>
        <c:ser>
          <c:idx val="0"/>
          <c:order val="0"/>
          <c:tx>
            <c:strRef>
              <c:f>Sheet1!$B$1</c:f>
              <c:strCache>
                <c:ptCount val="1"/>
                <c:pt idx="0">
                  <c:v>2013 Q1</c:v>
                </c:pt>
              </c:strCache>
            </c:strRef>
          </c:tx>
          <c:spPr>
            <a:solidFill>
              <a:srgbClr val="62AC1E"/>
            </a:solidFill>
            <a:ln w="18854">
              <a:noFill/>
            </a:ln>
          </c:spPr>
          <c:invertIfNegative val="0"/>
          <c:dLbls>
            <c:dLbl>
              <c:idx val="4"/>
              <c:layout>
                <c:manualLayout>
                  <c:x val="5.5205385641145868E-3"/>
                  <c:y val="-1.1991329605701021E-2"/>
                </c:manualLayout>
              </c:layout>
              <c:dLblPos val="outEnd"/>
              <c:showLegendKey val="0"/>
              <c:showVal val="1"/>
              <c:showCatName val="0"/>
              <c:showSerName val="0"/>
              <c:showPercent val="0"/>
              <c:showBubbleSize val="0"/>
            </c:dLbl>
            <c:spPr>
              <a:noFill/>
              <a:ln w="25126">
                <a:noFill/>
              </a:ln>
            </c:spPr>
            <c:showLegendKey val="0"/>
            <c:showVal val="1"/>
            <c:showCatName val="0"/>
            <c:showSerName val="0"/>
            <c:showPercent val="0"/>
            <c:showBubbleSize val="0"/>
            <c:showLeaderLines val="0"/>
          </c:dLbls>
          <c:cat>
            <c:strRef>
              <c:f>Sheet1!$A$2:$A$9</c:f>
              <c:strCache>
                <c:ptCount val="8"/>
                <c:pt idx="0">
                  <c:v>Midland</c:v>
                </c:pt>
                <c:pt idx="1">
                  <c:v>Mid West</c:v>
                </c:pt>
                <c:pt idx="2">
                  <c:v>Border</c:v>
                </c:pt>
                <c:pt idx="3">
                  <c:v>West</c:v>
                </c:pt>
                <c:pt idx="4">
                  <c:v>South East</c:v>
                </c:pt>
                <c:pt idx="5">
                  <c:v>Mid East</c:v>
                </c:pt>
                <c:pt idx="6">
                  <c:v>South West</c:v>
                </c:pt>
                <c:pt idx="7">
                  <c:v>Dublin</c:v>
                </c:pt>
              </c:strCache>
            </c:strRef>
          </c:cat>
          <c:val>
            <c:numRef>
              <c:f>Sheet1!$B$2:$B$9</c:f>
              <c:numCache>
                <c:formatCode>0</c:formatCode>
                <c:ptCount val="8"/>
                <c:pt idx="0">
                  <c:v>106.8</c:v>
                </c:pt>
                <c:pt idx="1">
                  <c:v>146.6</c:v>
                </c:pt>
                <c:pt idx="2">
                  <c:v>176.8</c:v>
                </c:pt>
                <c:pt idx="3">
                  <c:v>184.5</c:v>
                </c:pt>
                <c:pt idx="4">
                  <c:v>186.5</c:v>
                </c:pt>
                <c:pt idx="5">
                  <c:v>220.6</c:v>
                </c:pt>
                <c:pt idx="6">
                  <c:v>277.10000000000002</c:v>
                </c:pt>
                <c:pt idx="7">
                  <c:v>547.1</c:v>
                </c:pt>
              </c:numCache>
            </c:numRef>
          </c:val>
        </c:ser>
        <c:dLbls>
          <c:showLegendKey val="0"/>
          <c:showVal val="1"/>
          <c:showCatName val="0"/>
          <c:showSerName val="0"/>
          <c:showPercent val="0"/>
          <c:showBubbleSize val="0"/>
        </c:dLbls>
        <c:gapWidth val="150"/>
        <c:overlap val="-40"/>
        <c:axId val="81124352"/>
        <c:axId val="81139584"/>
      </c:barChart>
      <c:catAx>
        <c:axId val="81124352"/>
        <c:scaling>
          <c:orientation val="minMax"/>
        </c:scaling>
        <c:delete val="0"/>
        <c:axPos val="l"/>
        <c:numFmt formatCode="General" sourceLinked="1"/>
        <c:majorTickMark val="out"/>
        <c:minorTickMark val="none"/>
        <c:tickLblPos val="nextTo"/>
        <c:spPr>
          <a:ln w="2355">
            <a:solidFill>
              <a:srgbClr val="849ABC"/>
            </a:solidFill>
            <a:prstDash val="solid"/>
          </a:ln>
        </c:spPr>
        <c:txPr>
          <a:bodyPr rot="0" vert="horz"/>
          <a:lstStyle/>
          <a:p>
            <a:pPr>
              <a:defRPr/>
            </a:pPr>
            <a:endParaRPr lang="en-US"/>
          </a:p>
        </c:txPr>
        <c:crossAx val="81139584"/>
        <c:crosses val="autoZero"/>
        <c:auto val="1"/>
        <c:lblAlgn val="ctr"/>
        <c:lblOffset val="100"/>
        <c:tickLblSkip val="1"/>
        <c:tickMarkSkip val="1"/>
        <c:noMultiLvlLbl val="0"/>
      </c:catAx>
      <c:valAx>
        <c:axId val="81139584"/>
        <c:scaling>
          <c:orientation val="minMax"/>
          <c:max val="800"/>
        </c:scaling>
        <c:delete val="0"/>
        <c:axPos val="b"/>
        <c:title>
          <c:tx>
            <c:rich>
              <a:bodyPr/>
              <a:lstStyle/>
              <a:p>
                <a:pPr>
                  <a:defRPr b="0"/>
                </a:pPr>
                <a:r>
                  <a:rPr lang="en-IE" b="0" dirty="0" smtClean="0"/>
                  <a:t>000s</a:t>
                </a:r>
                <a:endParaRPr lang="en-IE" b="0" dirty="0"/>
              </a:p>
            </c:rich>
          </c:tx>
          <c:layout>
            <c:manualLayout>
              <c:xMode val="edge"/>
              <c:yMode val="edge"/>
              <c:x val="0.57647401317549074"/>
              <c:y val="0.90671711981497005"/>
            </c:manualLayout>
          </c:layout>
          <c:overlay val="0"/>
        </c:title>
        <c:numFmt formatCode="0" sourceLinked="1"/>
        <c:majorTickMark val="out"/>
        <c:minorTickMark val="none"/>
        <c:tickLblPos val="nextTo"/>
        <c:spPr>
          <a:ln w="2355">
            <a:solidFill>
              <a:srgbClr val="849ABC"/>
            </a:solidFill>
            <a:prstDash val="solid"/>
          </a:ln>
        </c:spPr>
        <c:txPr>
          <a:bodyPr rot="0" vert="horz"/>
          <a:lstStyle/>
          <a:p>
            <a:pPr>
              <a:defRPr/>
            </a:pPr>
            <a:endParaRPr lang="en-US"/>
          </a:p>
        </c:txPr>
        <c:crossAx val="81124352"/>
        <c:crosses val="autoZero"/>
        <c:crossBetween val="between"/>
      </c:valAx>
      <c:spPr>
        <a:noFill/>
        <a:ln w="25126">
          <a:noFill/>
        </a:ln>
      </c:spPr>
    </c:plotArea>
    <c:plotVisOnly val="1"/>
    <c:dispBlanksAs val="gap"/>
    <c:showDLblsOverMax val="0"/>
  </c:chart>
  <c:spPr>
    <a:ln>
      <a:noFill/>
    </a:ln>
  </c:spPr>
  <c:txPr>
    <a:bodyPr/>
    <a:lstStyle/>
    <a:p>
      <a:pPr>
        <a:defRPr sz="1600">
          <a:solidFill>
            <a:srgbClr val="00357A"/>
          </a:solidFil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38007086514197"/>
          <c:y val="3.473919564492834E-2"/>
          <c:w val="0.59326121502372753"/>
          <c:h val="0.66829217557387244"/>
        </c:manualLayout>
      </c:layout>
      <c:barChart>
        <c:barDir val="bar"/>
        <c:grouping val="clustered"/>
        <c:varyColors val="0"/>
        <c:ser>
          <c:idx val="0"/>
          <c:order val="0"/>
          <c:tx>
            <c:strRef>
              <c:f>Sheet1!$B$1</c:f>
              <c:strCache>
                <c:ptCount val="1"/>
                <c:pt idx="0">
                  <c:v>2013 Q1</c:v>
                </c:pt>
              </c:strCache>
            </c:strRef>
          </c:tx>
          <c:spPr>
            <a:solidFill>
              <a:srgbClr val="09357A"/>
            </a:solidFill>
            <a:ln w="18505">
              <a:noFill/>
            </a:ln>
          </c:spPr>
          <c:invertIfNegative val="0"/>
          <c:dLbls>
            <c:dLbl>
              <c:idx val="4"/>
              <c:layout>
                <c:manualLayout>
                  <c:x val="1.6921175175683704E-2"/>
                  <c:y val="3.2892763404575019E-3"/>
                </c:manualLayout>
              </c:layout>
              <c:dLblPos val="outEnd"/>
              <c:showLegendKey val="0"/>
              <c:showVal val="1"/>
              <c:showCatName val="0"/>
              <c:showSerName val="0"/>
              <c:showPercent val="0"/>
              <c:showBubbleSize val="0"/>
            </c:dLbl>
            <c:dLbl>
              <c:idx val="7"/>
              <c:layout>
                <c:manualLayout>
                  <c:x val="-1.574725824114781E-2"/>
                  <c:y val="0"/>
                </c:manualLayout>
              </c:layout>
              <c:showLegendKey val="0"/>
              <c:showVal val="1"/>
              <c:showCatName val="0"/>
              <c:showSerName val="0"/>
              <c:showPercent val="0"/>
              <c:showBubbleSize val="0"/>
            </c:dLbl>
            <c:spPr>
              <a:noFill/>
              <a:ln w="25374">
                <a:noFill/>
              </a:ln>
            </c:spPr>
            <c:showLegendKey val="0"/>
            <c:showVal val="1"/>
            <c:showCatName val="0"/>
            <c:showSerName val="0"/>
            <c:showPercent val="0"/>
            <c:showBubbleSize val="0"/>
            <c:showLeaderLines val="0"/>
          </c:dLbls>
          <c:cat>
            <c:strRef>
              <c:f>Sheet1!$A$2:$A$9</c:f>
              <c:strCache>
                <c:ptCount val="8"/>
                <c:pt idx="0">
                  <c:v>Mid-East</c:v>
                </c:pt>
                <c:pt idx="1">
                  <c:v>Mid-West</c:v>
                </c:pt>
                <c:pt idx="2">
                  <c:v>Dublin</c:v>
                </c:pt>
                <c:pt idx="3">
                  <c:v>Border</c:v>
                </c:pt>
                <c:pt idx="4">
                  <c:v>Midlands</c:v>
                </c:pt>
                <c:pt idx="5">
                  <c:v>South East</c:v>
                </c:pt>
                <c:pt idx="6">
                  <c:v>West</c:v>
                </c:pt>
                <c:pt idx="7">
                  <c:v>South West</c:v>
                </c:pt>
              </c:strCache>
            </c:strRef>
          </c:cat>
          <c:val>
            <c:numRef>
              <c:f>Sheet1!$B$2:$B$9</c:f>
              <c:numCache>
                <c:formatCode>0%</c:formatCode>
                <c:ptCount val="8"/>
                <c:pt idx="0">
                  <c:v>-3.6070172169217381E-2</c:v>
                </c:pt>
                <c:pt idx="1">
                  <c:v>-2.5908470055268255E-2</c:v>
                </c:pt>
                <c:pt idx="2">
                  <c:v>1.0277429507262181E-2</c:v>
                </c:pt>
                <c:pt idx="3">
                  <c:v>1.3439151565230772E-2</c:v>
                </c:pt>
                <c:pt idx="4">
                  <c:v>2.0164118670717195E-2</c:v>
                </c:pt>
                <c:pt idx="5">
                  <c:v>2.8799554023028334E-2</c:v>
                </c:pt>
                <c:pt idx="6">
                  <c:v>3.9195734740278654E-2</c:v>
                </c:pt>
                <c:pt idx="7">
                  <c:v>3.9393051363844557E-2</c:v>
                </c:pt>
              </c:numCache>
            </c:numRef>
          </c:val>
        </c:ser>
        <c:ser>
          <c:idx val="1"/>
          <c:order val="1"/>
          <c:tx>
            <c:strRef>
              <c:f>Sheet1!$C$1</c:f>
              <c:strCache>
                <c:ptCount val="1"/>
              </c:strCache>
            </c:strRef>
          </c:tx>
          <c:spPr>
            <a:solidFill>
              <a:srgbClr val="993366"/>
            </a:solidFill>
            <a:ln w="18505">
              <a:noFill/>
            </a:ln>
          </c:spPr>
          <c:invertIfNegative val="0"/>
          <c:dLbls>
            <c:spPr>
              <a:noFill/>
              <a:ln w="25374">
                <a:noFill/>
              </a:ln>
            </c:spPr>
            <c:showLegendKey val="0"/>
            <c:showVal val="1"/>
            <c:showCatName val="0"/>
            <c:showSerName val="0"/>
            <c:showPercent val="0"/>
            <c:showBubbleSize val="0"/>
            <c:showLeaderLines val="0"/>
          </c:dLbls>
          <c:cat>
            <c:strRef>
              <c:f>Sheet1!$A$2:$A$9</c:f>
              <c:strCache>
                <c:ptCount val="8"/>
                <c:pt idx="0">
                  <c:v>Mid-East</c:v>
                </c:pt>
                <c:pt idx="1">
                  <c:v>Mid-West</c:v>
                </c:pt>
                <c:pt idx="2">
                  <c:v>Dublin</c:v>
                </c:pt>
                <c:pt idx="3">
                  <c:v>Border</c:v>
                </c:pt>
                <c:pt idx="4">
                  <c:v>Midlands</c:v>
                </c:pt>
                <c:pt idx="5">
                  <c:v>South East</c:v>
                </c:pt>
                <c:pt idx="6">
                  <c:v>West</c:v>
                </c:pt>
                <c:pt idx="7">
                  <c:v>South West</c:v>
                </c:pt>
              </c:strCache>
            </c:strRef>
          </c:cat>
          <c:val>
            <c:numRef>
              <c:f>Sheet1!$C$2:$C$9</c:f>
              <c:numCache>
                <c:formatCode>General</c:formatCode>
                <c:ptCount val="8"/>
              </c:numCache>
            </c:numRef>
          </c:val>
        </c:ser>
        <c:dLbls>
          <c:showLegendKey val="0"/>
          <c:showVal val="1"/>
          <c:showCatName val="0"/>
          <c:showSerName val="0"/>
          <c:showPercent val="0"/>
          <c:showBubbleSize val="0"/>
        </c:dLbls>
        <c:gapWidth val="150"/>
        <c:axId val="81619968"/>
        <c:axId val="81634048"/>
      </c:barChart>
      <c:catAx>
        <c:axId val="81619968"/>
        <c:scaling>
          <c:orientation val="minMax"/>
        </c:scaling>
        <c:delete val="0"/>
        <c:axPos val="l"/>
        <c:numFmt formatCode="General" sourceLinked="1"/>
        <c:majorTickMark val="out"/>
        <c:minorTickMark val="none"/>
        <c:tickLblPos val="high"/>
        <c:spPr>
          <a:ln w="2314">
            <a:solidFill>
              <a:srgbClr val="849ABC"/>
            </a:solidFill>
            <a:prstDash val="solid"/>
          </a:ln>
        </c:spPr>
        <c:txPr>
          <a:bodyPr rot="0" vert="horz"/>
          <a:lstStyle/>
          <a:p>
            <a:pPr>
              <a:defRPr/>
            </a:pPr>
            <a:endParaRPr lang="en-US"/>
          </a:p>
        </c:txPr>
        <c:crossAx val="81634048"/>
        <c:crosses val="autoZero"/>
        <c:auto val="1"/>
        <c:lblAlgn val="ctr"/>
        <c:lblOffset val="100"/>
        <c:tickLblSkip val="1"/>
        <c:tickMarkSkip val="1"/>
        <c:noMultiLvlLbl val="0"/>
      </c:catAx>
      <c:valAx>
        <c:axId val="81634048"/>
        <c:scaling>
          <c:orientation val="minMax"/>
          <c:max val="5.000000000000001E-2"/>
          <c:min val="-5.000000000000001E-2"/>
        </c:scaling>
        <c:delete val="0"/>
        <c:axPos val="b"/>
        <c:title>
          <c:tx>
            <c:rich>
              <a:bodyPr/>
              <a:lstStyle/>
              <a:p>
                <a:pPr>
                  <a:defRPr b="0"/>
                </a:pPr>
                <a:r>
                  <a:rPr lang="en-IE" b="0" dirty="0" smtClean="0"/>
                  <a:t>Quarter</a:t>
                </a:r>
                <a:r>
                  <a:rPr lang="en-IE" b="0" baseline="0" dirty="0" smtClean="0"/>
                  <a:t> 1 2012 – Quarter 1 2013</a:t>
                </a:r>
                <a:endParaRPr lang="en-IE" b="0" dirty="0"/>
              </a:p>
            </c:rich>
          </c:tx>
          <c:layout>
            <c:manualLayout>
              <c:xMode val="edge"/>
              <c:yMode val="edge"/>
              <c:x val="0.12456056469916041"/>
              <c:y val="0.8350474947228087"/>
            </c:manualLayout>
          </c:layout>
          <c:overlay val="0"/>
        </c:title>
        <c:numFmt formatCode="0%" sourceLinked="1"/>
        <c:majorTickMark val="out"/>
        <c:minorTickMark val="none"/>
        <c:tickLblPos val="nextTo"/>
        <c:spPr>
          <a:ln w="2314">
            <a:solidFill>
              <a:srgbClr val="849ABC"/>
            </a:solidFill>
            <a:prstDash val="solid"/>
          </a:ln>
        </c:spPr>
        <c:txPr>
          <a:bodyPr rot="0" vert="horz"/>
          <a:lstStyle/>
          <a:p>
            <a:pPr>
              <a:defRPr sz="1200"/>
            </a:pPr>
            <a:endParaRPr lang="en-US"/>
          </a:p>
        </c:txPr>
        <c:crossAx val="81619968"/>
        <c:crosses val="autoZero"/>
        <c:crossBetween val="between"/>
        <c:majorUnit val="5.000000000000001E-2"/>
      </c:valAx>
      <c:spPr>
        <a:noFill/>
        <a:ln w="25374">
          <a:noFill/>
        </a:ln>
      </c:spPr>
    </c:plotArea>
    <c:plotVisOnly val="1"/>
    <c:dispBlanksAs val="gap"/>
    <c:showDLblsOverMax val="0"/>
  </c:chart>
  <c:spPr>
    <a:ln>
      <a:noFill/>
    </a:ln>
  </c:spPr>
  <c:txPr>
    <a:bodyPr/>
    <a:lstStyle/>
    <a:p>
      <a:pPr>
        <a:defRPr sz="1600">
          <a:solidFill>
            <a:srgbClr val="00357A"/>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Sheet1!$A$2</c:f>
              <c:strCache>
                <c:ptCount val="1"/>
                <c:pt idx="0">
                  <c:v>High tech</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Sheet1!$B$2:$I$2</c:f>
              <c:numCache>
                <c:formatCode>0%</c:formatCode>
                <c:ptCount val="8"/>
                <c:pt idx="0">
                  <c:v>0.05</c:v>
                </c:pt>
                <c:pt idx="1">
                  <c:v>0.26</c:v>
                </c:pt>
                <c:pt idx="2">
                  <c:v>0.13</c:v>
                </c:pt>
                <c:pt idx="3">
                  <c:v>0.04</c:v>
                </c:pt>
                <c:pt idx="4">
                  <c:v>0.09</c:v>
                </c:pt>
                <c:pt idx="5">
                  <c:v>0.08</c:v>
                </c:pt>
                <c:pt idx="6">
                  <c:v>0.27</c:v>
                </c:pt>
                <c:pt idx="7">
                  <c:v>0.08</c:v>
                </c:pt>
              </c:numCache>
            </c:numRef>
          </c:val>
        </c:ser>
        <c:ser>
          <c:idx val="1"/>
          <c:order val="1"/>
          <c:tx>
            <c:strRef>
              <c:f>Sheet1!$A$3</c:f>
              <c:strCache>
                <c:ptCount val="1"/>
                <c:pt idx="0">
                  <c:v>Medium-high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Sheet1!$B$3:$I$3</c:f>
              <c:numCache>
                <c:formatCode>0%</c:formatCode>
                <c:ptCount val="8"/>
                <c:pt idx="0">
                  <c:v>0.08</c:v>
                </c:pt>
                <c:pt idx="1">
                  <c:v>7.0000000000000007E-2</c:v>
                </c:pt>
                <c:pt idx="2">
                  <c:v>0.06</c:v>
                </c:pt>
                <c:pt idx="3">
                  <c:v>7.0000000000000007E-2</c:v>
                </c:pt>
                <c:pt idx="4">
                  <c:v>0.13</c:v>
                </c:pt>
                <c:pt idx="5">
                  <c:v>0.12</c:v>
                </c:pt>
                <c:pt idx="6">
                  <c:v>0.16</c:v>
                </c:pt>
                <c:pt idx="7">
                  <c:v>0.31</c:v>
                </c:pt>
              </c:numCache>
            </c:numRef>
          </c:val>
        </c:ser>
        <c:ser>
          <c:idx val="2"/>
          <c:order val="2"/>
          <c:tx>
            <c:strRef>
              <c:f>Sheet1!$A$4</c:f>
              <c:strCache>
                <c:ptCount val="1"/>
                <c:pt idx="0">
                  <c:v>Medium-low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Sheet1!$B$4:$I$4</c:f>
              <c:numCache>
                <c:formatCode>0%</c:formatCode>
                <c:ptCount val="8"/>
                <c:pt idx="0">
                  <c:v>0.16</c:v>
                </c:pt>
                <c:pt idx="1">
                  <c:v>0.11</c:v>
                </c:pt>
                <c:pt idx="2">
                  <c:v>0.09</c:v>
                </c:pt>
                <c:pt idx="3">
                  <c:v>0.09</c:v>
                </c:pt>
                <c:pt idx="4">
                  <c:v>0.14000000000000001</c:v>
                </c:pt>
                <c:pt idx="5">
                  <c:v>0.17</c:v>
                </c:pt>
                <c:pt idx="6">
                  <c:v>0.16</c:v>
                </c:pt>
                <c:pt idx="7">
                  <c:v>0.08</c:v>
                </c:pt>
              </c:numCache>
            </c:numRef>
          </c:val>
        </c:ser>
        <c:ser>
          <c:idx val="3"/>
          <c:order val="3"/>
          <c:tx>
            <c:strRef>
              <c:f>Sheet1!$A$5</c:f>
              <c:strCache>
                <c:ptCount val="1"/>
                <c:pt idx="0">
                  <c:v>Low tech</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Sheet1!$B$5:$I$5</c:f>
              <c:numCache>
                <c:formatCode>0%</c:formatCode>
                <c:ptCount val="8"/>
                <c:pt idx="0">
                  <c:v>0.13</c:v>
                </c:pt>
                <c:pt idx="1">
                  <c:v>0.18</c:v>
                </c:pt>
                <c:pt idx="2">
                  <c:v>0.12</c:v>
                </c:pt>
                <c:pt idx="3">
                  <c:v>7.0000000000000007E-2</c:v>
                </c:pt>
                <c:pt idx="4">
                  <c:v>7.0000000000000007E-2</c:v>
                </c:pt>
                <c:pt idx="5">
                  <c:v>0.16</c:v>
                </c:pt>
                <c:pt idx="6">
                  <c:v>0.18</c:v>
                </c:pt>
                <c:pt idx="7">
                  <c:v>0.1</c:v>
                </c:pt>
              </c:numCache>
            </c:numRef>
          </c:val>
        </c:ser>
        <c:dLbls>
          <c:showLegendKey val="0"/>
          <c:showVal val="0"/>
          <c:showCatName val="0"/>
          <c:showSerName val="0"/>
          <c:showPercent val="0"/>
          <c:showBubbleSize val="0"/>
        </c:dLbls>
        <c:gapWidth val="150"/>
        <c:overlap val="100"/>
        <c:axId val="148379904"/>
        <c:axId val="148393984"/>
      </c:barChart>
      <c:catAx>
        <c:axId val="148379904"/>
        <c:scaling>
          <c:orientation val="minMax"/>
        </c:scaling>
        <c:delete val="0"/>
        <c:axPos val="l"/>
        <c:majorTickMark val="out"/>
        <c:minorTickMark val="none"/>
        <c:tickLblPos val="nextTo"/>
        <c:txPr>
          <a:bodyPr/>
          <a:lstStyle/>
          <a:p>
            <a:pPr>
              <a:defRPr>
                <a:solidFill>
                  <a:srgbClr val="002060"/>
                </a:solidFill>
              </a:defRPr>
            </a:pPr>
            <a:endParaRPr lang="en-US"/>
          </a:p>
        </c:txPr>
        <c:crossAx val="148393984"/>
        <c:crosses val="autoZero"/>
        <c:auto val="1"/>
        <c:lblAlgn val="ctr"/>
        <c:lblOffset val="100"/>
        <c:noMultiLvlLbl val="0"/>
      </c:catAx>
      <c:valAx>
        <c:axId val="148393984"/>
        <c:scaling>
          <c:orientation val="minMax"/>
        </c:scaling>
        <c:delete val="0"/>
        <c:axPos val="b"/>
        <c:majorGridlines/>
        <c:numFmt formatCode="0%" sourceLinked="1"/>
        <c:majorTickMark val="out"/>
        <c:minorTickMark val="none"/>
        <c:tickLblPos val="nextTo"/>
        <c:txPr>
          <a:bodyPr/>
          <a:lstStyle/>
          <a:p>
            <a:pPr>
              <a:defRPr>
                <a:solidFill>
                  <a:srgbClr val="002060"/>
                </a:solidFill>
              </a:defRPr>
            </a:pPr>
            <a:endParaRPr lang="en-US"/>
          </a:p>
        </c:txPr>
        <c:crossAx val="148379904"/>
        <c:crosses val="autoZero"/>
        <c:crossBetween val="between"/>
      </c:valAx>
    </c:plotArea>
    <c:legend>
      <c:legendPos val="r"/>
      <c:layout>
        <c:manualLayout>
          <c:xMode val="edge"/>
          <c:yMode val="edge"/>
          <c:x val="0.79222574608729468"/>
          <c:y val="0.21235237672071117"/>
          <c:w val="0.1985149946534461"/>
          <c:h val="0.44341149054908313"/>
        </c:manualLayout>
      </c:layout>
      <c:overlay val="0"/>
      <c:txPr>
        <a:bodyPr/>
        <a:lstStyle/>
        <a:p>
          <a:pPr>
            <a:defRPr>
              <a:solidFill>
                <a:srgbClr val="002060"/>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988945946147562"/>
          <c:y val="2.876022434210215E-2"/>
          <c:w val="0.43091773955899249"/>
          <c:h val="0.86691427497368445"/>
        </c:manualLayout>
      </c:layout>
      <c:barChart>
        <c:barDir val="bar"/>
        <c:grouping val="percentStacked"/>
        <c:varyColors val="0"/>
        <c:ser>
          <c:idx val="8"/>
          <c:order val="0"/>
          <c:tx>
            <c:strRef>
              <c:f>Sheet1!$A$10</c:f>
              <c:strCache>
                <c:ptCount val="1"/>
                <c:pt idx="0">
                  <c:v>Elementary Occupations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Sheet1!$B$10:$I$10</c:f>
              <c:numCache>
                <c:formatCode>#,##0</c:formatCode>
                <c:ptCount val="8"/>
                <c:pt idx="0" formatCode="General">
                  <c:v>863</c:v>
                </c:pt>
                <c:pt idx="1">
                  <c:v>4476</c:v>
                </c:pt>
                <c:pt idx="2">
                  <c:v>1125</c:v>
                </c:pt>
                <c:pt idx="3" formatCode="General">
                  <c:v>565</c:v>
                </c:pt>
                <c:pt idx="4" formatCode="General">
                  <c:v>655</c:v>
                </c:pt>
                <c:pt idx="5">
                  <c:v>1031</c:v>
                </c:pt>
                <c:pt idx="6">
                  <c:v>1814</c:v>
                </c:pt>
                <c:pt idx="7" formatCode="General">
                  <c:v>823</c:v>
                </c:pt>
              </c:numCache>
            </c:numRef>
          </c:val>
        </c:ser>
        <c:ser>
          <c:idx val="7"/>
          <c:order val="1"/>
          <c:tx>
            <c:strRef>
              <c:f>Sheet1!$A$9</c:f>
              <c:strCache>
                <c:ptCount val="1"/>
                <c:pt idx="0">
                  <c:v>Operatives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Sheet1!$B$9:$I$9</c:f>
              <c:numCache>
                <c:formatCode>#,##0</c:formatCode>
                <c:ptCount val="8"/>
                <c:pt idx="0" formatCode="General">
                  <c:v>242</c:v>
                </c:pt>
                <c:pt idx="1">
                  <c:v>1233</c:v>
                </c:pt>
                <c:pt idx="2" formatCode="General">
                  <c:v>500</c:v>
                </c:pt>
                <c:pt idx="3" formatCode="General">
                  <c:v>258</c:v>
                </c:pt>
                <c:pt idx="4" formatCode="General">
                  <c:v>281</c:v>
                </c:pt>
                <c:pt idx="5" formatCode="General">
                  <c:v>380</c:v>
                </c:pt>
                <c:pt idx="6" formatCode="General">
                  <c:v>447</c:v>
                </c:pt>
                <c:pt idx="7" formatCode="General">
                  <c:v>238</c:v>
                </c:pt>
              </c:numCache>
            </c:numRef>
          </c:val>
        </c:ser>
        <c:ser>
          <c:idx val="6"/>
          <c:order val="2"/>
          <c:tx>
            <c:strRef>
              <c:f>Sheet1!$A$8</c:f>
              <c:strCache>
                <c:ptCount val="1"/>
                <c:pt idx="0">
                  <c:v>Sales and Customer Services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Sheet1!$B$8:$I$8</c:f>
              <c:numCache>
                <c:formatCode>#,##0</c:formatCode>
                <c:ptCount val="8"/>
                <c:pt idx="0" formatCode="General">
                  <c:v>662</c:v>
                </c:pt>
                <c:pt idx="1">
                  <c:v>2730</c:v>
                </c:pt>
                <c:pt idx="2" formatCode="General">
                  <c:v>393</c:v>
                </c:pt>
                <c:pt idx="3" formatCode="General">
                  <c:v>326</c:v>
                </c:pt>
                <c:pt idx="4" formatCode="General">
                  <c:v>363</c:v>
                </c:pt>
                <c:pt idx="5" formatCode="General">
                  <c:v>464</c:v>
                </c:pt>
                <c:pt idx="6" formatCode="General">
                  <c:v>775</c:v>
                </c:pt>
                <c:pt idx="7" formatCode="General">
                  <c:v>470</c:v>
                </c:pt>
              </c:numCache>
            </c:numRef>
          </c:val>
        </c:ser>
        <c:ser>
          <c:idx val="5"/>
          <c:order val="3"/>
          <c:tx>
            <c:strRef>
              <c:f>Sheet1!$A$7</c:f>
              <c:strCache>
                <c:ptCount val="1"/>
                <c:pt idx="0">
                  <c:v>Caring, Leisure &amp; Other Service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Sheet1!$B$7:$I$7</c:f>
              <c:numCache>
                <c:formatCode>#,##0</c:formatCode>
                <c:ptCount val="8"/>
                <c:pt idx="0" formatCode="General">
                  <c:v>812</c:v>
                </c:pt>
                <c:pt idx="1">
                  <c:v>4080</c:v>
                </c:pt>
                <c:pt idx="2" formatCode="General">
                  <c:v>933</c:v>
                </c:pt>
                <c:pt idx="3" formatCode="General">
                  <c:v>337</c:v>
                </c:pt>
                <c:pt idx="4" formatCode="General">
                  <c:v>441</c:v>
                </c:pt>
                <c:pt idx="5" formatCode="General">
                  <c:v>434</c:v>
                </c:pt>
                <c:pt idx="6" formatCode="General">
                  <c:v>913</c:v>
                </c:pt>
                <c:pt idx="7" formatCode="General">
                  <c:v>687</c:v>
                </c:pt>
              </c:numCache>
            </c:numRef>
          </c:val>
        </c:ser>
        <c:ser>
          <c:idx val="4"/>
          <c:order val="4"/>
          <c:tx>
            <c:strRef>
              <c:f>Sheet1!$A$6</c:f>
              <c:strCache>
                <c:ptCount val="1"/>
                <c:pt idx="0">
                  <c:v>Skilled Trades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Sheet1!$B$6:$I$6</c:f>
              <c:numCache>
                <c:formatCode>#,##0</c:formatCode>
                <c:ptCount val="8"/>
                <c:pt idx="0" formatCode="General">
                  <c:v>644</c:v>
                </c:pt>
                <c:pt idx="1">
                  <c:v>1682</c:v>
                </c:pt>
                <c:pt idx="2" formatCode="General">
                  <c:v>789</c:v>
                </c:pt>
                <c:pt idx="3" formatCode="General">
                  <c:v>482</c:v>
                </c:pt>
                <c:pt idx="4" formatCode="General">
                  <c:v>473</c:v>
                </c:pt>
                <c:pt idx="5" formatCode="General">
                  <c:v>555</c:v>
                </c:pt>
                <c:pt idx="6">
                  <c:v>1029</c:v>
                </c:pt>
                <c:pt idx="7" formatCode="General">
                  <c:v>548</c:v>
                </c:pt>
              </c:numCache>
            </c:numRef>
          </c:val>
        </c:ser>
        <c:ser>
          <c:idx val="3"/>
          <c:order val="5"/>
          <c:tx>
            <c:strRef>
              <c:f>Sheet1!$A$5</c:f>
              <c:strCache>
                <c:ptCount val="1"/>
                <c:pt idx="0">
                  <c:v>Admin/ Secretarial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Sheet1!$B$5:$I$5</c:f>
              <c:numCache>
                <c:formatCode>#,##0</c:formatCode>
                <c:ptCount val="8"/>
                <c:pt idx="0" formatCode="General">
                  <c:v>244</c:v>
                </c:pt>
                <c:pt idx="1">
                  <c:v>1120</c:v>
                </c:pt>
                <c:pt idx="2" formatCode="General">
                  <c:v>237</c:v>
                </c:pt>
                <c:pt idx="3" formatCode="General">
                  <c:v>113</c:v>
                </c:pt>
                <c:pt idx="4" formatCode="General">
                  <c:v>178</c:v>
                </c:pt>
                <c:pt idx="5" formatCode="General">
                  <c:v>160</c:v>
                </c:pt>
                <c:pt idx="6" formatCode="General">
                  <c:v>350</c:v>
                </c:pt>
                <c:pt idx="7" formatCode="General">
                  <c:v>145</c:v>
                </c:pt>
              </c:numCache>
            </c:numRef>
          </c:val>
        </c:ser>
        <c:ser>
          <c:idx val="2"/>
          <c:order val="6"/>
          <c:tx>
            <c:strRef>
              <c:f>Sheet1!$A$4</c:f>
              <c:strCache>
                <c:ptCount val="1"/>
                <c:pt idx="0">
                  <c:v>Associate professionals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Sheet1!$B$4:$I$4</c:f>
              <c:numCache>
                <c:formatCode>#,##0</c:formatCode>
                <c:ptCount val="8"/>
                <c:pt idx="0" formatCode="General">
                  <c:v>654</c:v>
                </c:pt>
                <c:pt idx="1">
                  <c:v>2801</c:v>
                </c:pt>
                <c:pt idx="2" formatCode="General">
                  <c:v>821</c:v>
                </c:pt>
                <c:pt idx="3" formatCode="General">
                  <c:v>407</c:v>
                </c:pt>
                <c:pt idx="4" formatCode="General">
                  <c:v>568</c:v>
                </c:pt>
                <c:pt idx="5" formatCode="General">
                  <c:v>892</c:v>
                </c:pt>
                <c:pt idx="6">
                  <c:v>1033</c:v>
                </c:pt>
                <c:pt idx="7" formatCode="General">
                  <c:v>578</c:v>
                </c:pt>
              </c:numCache>
            </c:numRef>
          </c:val>
        </c:ser>
        <c:ser>
          <c:idx val="1"/>
          <c:order val="7"/>
          <c:tx>
            <c:strRef>
              <c:f>Sheet1!$A$3</c:f>
              <c:strCache>
                <c:ptCount val="1"/>
                <c:pt idx="0">
                  <c:v>Professionals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Sheet1!$B$3:$I$3</c:f>
              <c:numCache>
                <c:formatCode>#,##0</c:formatCode>
                <c:ptCount val="8"/>
                <c:pt idx="0" formatCode="General">
                  <c:v>235</c:v>
                </c:pt>
                <c:pt idx="1">
                  <c:v>1038</c:v>
                </c:pt>
                <c:pt idx="2" formatCode="General">
                  <c:v>281</c:v>
                </c:pt>
                <c:pt idx="3" formatCode="General">
                  <c:v>129</c:v>
                </c:pt>
                <c:pt idx="4" formatCode="General">
                  <c:v>199</c:v>
                </c:pt>
                <c:pt idx="5" formatCode="General">
                  <c:v>111</c:v>
                </c:pt>
                <c:pt idx="6" formatCode="General">
                  <c:v>401</c:v>
                </c:pt>
                <c:pt idx="7" formatCode="General">
                  <c:v>201</c:v>
                </c:pt>
              </c:numCache>
            </c:numRef>
          </c:val>
        </c:ser>
        <c:ser>
          <c:idx val="0"/>
          <c:order val="8"/>
          <c:tx>
            <c:strRef>
              <c:f>Sheet1!$A$2</c:f>
              <c:strCache>
                <c:ptCount val="1"/>
                <c:pt idx="0">
                  <c:v>Managers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Sheet1!$B$2:$I$2</c:f>
              <c:numCache>
                <c:formatCode>General</c:formatCode>
                <c:ptCount val="8"/>
                <c:pt idx="0">
                  <c:v>71</c:v>
                </c:pt>
                <c:pt idx="1">
                  <c:v>349</c:v>
                </c:pt>
                <c:pt idx="2">
                  <c:v>83</c:v>
                </c:pt>
                <c:pt idx="3">
                  <c:v>36</c:v>
                </c:pt>
                <c:pt idx="4">
                  <c:v>47</c:v>
                </c:pt>
                <c:pt idx="5">
                  <c:v>67</c:v>
                </c:pt>
                <c:pt idx="6">
                  <c:v>176</c:v>
                </c:pt>
                <c:pt idx="7">
                  <c:v>92</c:v>
                </c:pt>
              </c:numCache>
            </c:numRef>
          </c:val>
        </c:ser>
        <c:dLbls>
          <c:showLegendKey val="0"/>
          <c:showVal val="0"/>
          <c:showCatName val="0"/>
          <c:showSerName val="0"/>
          <c:showPercent val="0"/>
          <c:showBubbleSize val="0"/>
        </c:dLbls>
        <c:gapWidth val="150"/>
        <c:overlap val="100"/>
        <c:axId val="148084224"/>
        <c:axId val="148085760"/>
      </c:barChart>
      <c:catAx>
        <c:axId val="148084224"/>
        <c:scaling>
          <c:orientation val="minMax"/>
        </c:scaling>
        <c:delete val="0"/>
        <c:axPos val="l"/>
        <c:majorTickMark val="out"/>
        <c:minorTickMark val="none"/>
        <c:tickLblPos val="nextTo"/>
        <c:txPr>
          <a:bodyPr/>
          <a:lstStyle/>
          <a:p>
            <a:pPr>
              <a:defRPr>
                <a:solidFill>
                  <a:srgbClr val="002060"/>
                </a:solidFill>
              </a:defRPr>
            </a:pPr>
            <a:endParaRPr lang="en-US"/>
          </a:p>
        </c:txPr>
        <c:crossAx val="148085760"/>
        <c:crosses val="autoZero"/>
        <c:auto val="1"/>
        <c:lblAlgn val="ctr"/>
        <c:lblOffset val="100"/>
        <c:noMultiLvlLbl val="0"/>
      </c:catAx>
      <c:valAx>
        <c:axId val="148085760"/>
        <c:scaling>
          <c:orientation val="minMax"/>
        </c:scaling>
        <c:delete val="0"/>
        <c:axPos val="b"/>
        <c:majorGridlines/>
        <c:numFmt formatCode="0%" sourceLinked="1"/>
        <c:majorTickMark val="out"/>
        <c:minorTickMark val="none"/>
        <c:tickLblPos val="nextTo"/>
        <c:txPr>
          <a:bodyPr/>
          <a:lstStyle/>
          <a:p>
            <a:pPr>
              <a:defRPr sz="1400">
                <a:solidFill>
                  <a:srgbClr val="002060"/>
                </a:solidFill>
              </a:defRPr>
            </a:pPr>
            <a:endParaRPr lang="en-US"/>
          </a:p>
        </c:txPr>
        <c:crossAx val="148084224"/>
        <c:crosses val="autoZero"/>
        <c:crossBetween val="between"/>
      </c:valAx>
    </c:plotArea>
    <c:legend>
      <c:legendPos val="r"/>
      <c:layout>
        <c:manualLayout>
          <c:xMode val="edge"/>
          <c:yMode val="edge"/>
          <c:x val="0.61241691625979566"/>
          <c:y val="2.1483825652131937E-2"/>
          <c:w val="0.37832381584689467"/>
          <c:h val="0.97851617434786808"/>
        </c:manualLayout>
      </c:layout>
      <c:overlay val="0"/>
      <c:txPr>
        <a:bodyPr/>
        <a:lstStyle/>
        <a:p>
          <a:pPr>
            <a:defRPr>
              <a:solidFill>
                <a:srgbClr val="002060"/>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509135440672983"/>
          <c:y val="2.876022434210215E-2"/>
          <c:w val="0.44364443148300947"/>
          <c:h val="0.86691427497368445"/>
        </c:manualLayout>
      </c:layout>
      <c:barChart>
        <c:barDir val="bar"/>
        <c:grouping val="percentStacked"/>
        <c:varyColors val="0"/>
        <c:ser>
          <c:idx val="8"/>
          <c:order val="0"/>
          <c:tx>
            <c:strRef>
              <c:f>Sheet1!$A$10</c:f>
              <c:strCache>
                <c:ptCount val="1"/>
                <c:pt idx="0">
                  <c:v>Elementary Occupations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Sheet1!$B$10:$I$10</c:f>
              <c:numCache>
                <c:formatCode>#,##0</c:formatCode>
                <c:ptCount val="8"/>
                <c:pt idx="0">
                  <c:v>4946</c:v>
                </c:pt>
                <c:pt idx="1">
                  <c:v>8686</c:v>
                </c:pt>
                <c:pt idx="2">
                  <c:v>3594</c:v>
                </c:pt>
                <c:pt idx="3">
                  <c:v>2322</c:v>
                </c:pt>
                <c:pt idx="4">
                  <c:v>3359</c:v>
                </c:pt>
                <c:pt idx="5">
                  <c:v>5843</c:v>
                </c:pt>
                <c:pt idx="6">
                  <c:v>4693</c:v>
                </c:pt>
                <c:pt idx="7">
                  <c:v>3677</c:v>
                </c:pt>
              </c:numCache>
            </c:numRef>
          </c:val>
        </c:ser>
        <c:ser>
          <c:idx val="7"/>
          <c:order val="1"/>
          <c:tx>
            <c:strRef>
              <c:f>Sheet1!$A$9</c:f>
              <c:strCache>
                <c:ptCount val="1"/>
                <c:pt idx="0">
                  <c:v>Operatives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Sheet1!$B$9:$I$9</c:f>
              <c:numCache>
                <c:formatCode>#,##0</c:formatCode>
                <c:ptCount val="8"/>
                <c:pt idx="0">
                  <c:v>3377</c:v>
                </c:pt>
                <c:pt idx="1">
                  <c:v>5967</c:v>
                </c:pt>
                <c:pt idx="2">
                  <c:v>2771</c:v>
                </c:pt>
                <c:pt idx="3">
                  <c:v>1728</c:v>
                </c:pt>
                <c:pt idx="4">
                  <c:v>2790</c:v>
                </c:pt>
                <c:pt idx="5">
                  <c:v>4092</c:v>
                </c:pt>
                <c:pt idx="6">
                  <c:v>3339</c:v>
                </c:pt>
                <c:pt idx="7">
                  <c:v>2630</c:v>
                </c:pt>
              </c:numCache>
            </c:numRef>
          </c:val>
        </c:ser>
        <c:ser>
          <c:idx val="6"/>
          <c:order val="2"/>
          <c:tx>
            <c:strRef>
              <c:f>Sheet1!$A$8</c:f>
              <c:strCache>
                <c:ptCount val="1"/>
                <c:pt idx="0">
                  <c:v>Sales and Customer Services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Sheet1!$B$8:$I$8</c:f>
              <c:numCache>
                <c:formatCode>#,##0</c:formatCode>
                <c:ptCount val="8"/>
                <c:pt idx="0">
                  <c:v>1745</c:v>
                </c:pt>
                <c:pt idx="1">
                  <c:v>4056</c:v>
                </c:pt>
                <c:pt idx="2">
                  <c:v>1598</c:v>
                </c:pt>
                <c:pt idx="3" formatCode="General">
                  <c:v>987</c:v>
                </c:pt>
                <c:pt idx="4">
                  <c:v>1266</c:v>
                </c:pt>
                <c:pt idx="5">
                  <c:v>2125</c:v>
                </c:pt>
                <c:pt idx="6">
                  <c:v>1915</c:v>
                </c:pt>
                <c:pt idx="7">
                  <c:v>1312</c:v>
                </c:pt>
              </c:numCache>
            </c:numRef>
          </c:val>
        </c:ser>
        <c:ser>
          <c:idx val="5"/>
          <c:order val="3"/>
          <c:tx>
            <c:strRef>
              <c:f>Sheet1!$A$7</c:f>
              <c:strCache>
                <c:ptCount val="1"/>
                <c:pt idx="0">
                  <c:v>Caring, Leisure &amp; Other Service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Sheet1!$B$7:$I$7</c:f>
              <c:numCache>
                <c:formatCode>#,##0</c:formatCode>
                <c:ptCount val="8"/>
                <c:pt idx="0">
                  <c:v>1746</c:v>
                </c:pt>
                <c:pt idx="1">
                  <c:v>2732</c:v>
                </c:pt>
                <c:pt idx="2">
                  <c:v>1353</c:v>
                </c:pt>
                <c:pt idx="3" formatCode="General">
                  <c:v>927</c:v>
                </c:pt>
                <c:pt idx="4">
                  <c:v>1248</c:v>
                </c:pt>
                <c:pt idx="5">
                  <c:v>2000</c:v>
                </c:pt>
                <c:pt idx="6">
                  <c:v>1655</c:v>
                </c:pt>
                <c:pt idx="7">
                  <c:v>1239</c:v>
                </c:pt>
              </c:numCache>
            </c:numRef>
          </c:val>
        </c:ser>
        <c:ser>
          <c:idx val="4"/>
          <c:order val="4"/>
          <c:tx>
            <c:strRef>
              <c:f>Sheet1!$A$6</c:f>
              <c:strCache>
                <c:ptCount val="1"/>
                <c:pt idx="0">
                  <c:v>Skilled Trades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Sheet1!$B$6:$I$6</c:f>
              <c:numCache>
                <c:formatCode>#,##0</c:formatCode>
                <c:ptCount val="8"/>
                <c:pt idx="0">
                  <c:v>4573</c:v>
                </c:pt>
                <c:pt idx="1">
                  <c:v>7797</c:v>
                </c:pt>
                <c:pt idx="2">
                  <c:v>3764</c:v>
                </c:pt>
                <c:pt idx="3">
                  <c:v>2180</c:v>
                </c:pt>
                <c:pt idx="4">
                  <c:v>3051</c:v>
                </c:pt>
                <c:pt idx="5">
                  <c:v>5315</c:v>
                </c:pt>
                <c:pt idx="6">
                  <c:v>4793</c:v>
                </c:pt>
                <c:pt idx="7">
                  <c:v>3581</c:v>
                </c:pt>
              </c:numCache>
            </c:numRef>
          </c:val>
        </c:ser>
        <c:ser>
          <c:idx val="3"/>
          <c:order val="5"/>
          <c:tx>
            <c:strRef>
              <c:f>Sheet1!$A$5</c:f>
              <c:strCache>
                <c:ptCount val="1"/>
                <c:pt idx="0">
                  <c:v>Admin/ Secretarial </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Sheet1!$B$5:$I$5</c:f>
              <c:numCache>
                <c:formatCode>#,##0</c:formatCode>
                <c:ptCount val="8"/>
                <c:pt idx="0">
                  <c:v>2274</c:v>
                </c:pt>
                <c:pt idx="1">
                  <c:v>5380</c:v>
                </c:pt>
                <c:pt idx="2">
                  <c:v>2454</c:v>
                </c:pt>
                <c:pt idx="3">
                  <c:v>1085</c:v>
                </c:pt>
                <c:pt idx="4">
                  <c:v>1812</c:v>
                </c:pt>
                <c:pt idx="5">
                  <c:v>2528</c:v>
                </c:pt>
                <c:pt idx="6">
                  <c:v>2167</c:v>
                </c:pt>
                <c:pt idx="7">
                  <c:v>1784</c:v>
                </c:pt>
              </c:numCache>
            </c:numRef>
          </c:val>
        </c:ser>
        <c:ser>
          <c:idx val="2"/>
          <c:order val="6"/>
          <c:tx>
            <c:strRef>
              <c:f>Sheet1!$A$4</c:f>
              <c:strCache>
                <c:ptCount val="1"/>
                <c:pt idx="0">
                  <c:v>Associate professionals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Sheet1!$B$4:$I$4</c:f>
              <c:numCache>
                <c:formatCode>#,##0</c:formatCode>
                <c:ptCount val="8"/>
                <c:pt idx="0">
                  <c:v>1780</c:v>
                </c:pt>
                <c:pt idx="1">
                  <c:v>5539</c:v>
                </c:pt>
                <c:pt idx="2">
                  <c:v>1908</c:v>
                </c:pt>
                <c:pt idx="3" formatCode="General">
                  <c:v>751</c:v>
                </c:pt>
                <c:pt idx="4">
                  <c:v>1381</c:v>
                </c:pt>
                <c:pt idx="5">
                  <c:v>1923</c:v>
                </c:pt>
                <c:pt idx="6">
                  <c:v>2079</c:v>
                </c:pt>
                <c:pt idx="7">
                  <c:v>1602</c:v>
                </c:pt>
              </c:numCache>
            </c:numRef>
          </c:val>
        </c:ser>
        <c:ser>
          <c:idx val="1"/>
          <c:order val="7"/>
          <c:tx>
            <c:strRef>
              <c:f>Sheet1!$A$3</c:f>
              <c:strCache>
                <c:ptCount val="1"/>
                <c:pt idx="0">
                  <c:v>Professionals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Sheet1!$B$3:$I$3</c:f>
              <c:numCache>
                <c:formatCode>#,##0</c:formatCode>
                <c:ptCount val="8"/>
                <c:pt idx="0">
                  <c:v>1052</c:v>
                </c:pt>
                <c:pt idx="1">
                  <c:v>2906</c:v>
                </c:pt>
                <c:pt idx="2" formatCode="General">
                  <c:v>918</c:v>
                </c:pt>
                <c:pt idx="3" formatCode="General">
                  <c:v>366</c:v>
                </c:pt>
                <c:pt idx="4" formatCode="General">
                  <c:v>802</c:v>
                </c:pt>
                <c:pt idx="5">
                  <c:v>1001</c:v>
                </c:pt>
                <c:pt idx="6">
                  <c:v>1158</c:v>
                </c:pt>
                <c:pt idx="7">
                  <c:v>1076</c:v>
                </c:pt>
              </c:numCache>
            </c:numRef>
          </c:val>
        </c:ser>
        <c:ser>
          <c:idx val="0"/>
          <c:order val="8"/>
          <c:tx>
            <c:strRef>
              <c:f>Sheet1!$A$2</c:f>
              <c:strCache>
                <c:ptCount val="1"/>
                <c:pt idx="0">
                  <c:v>Managers</c:v>
                </c:pt>
              </c:strCache>
            </c:strRef>
          </c:tx>
          <c:invertIfNegative val="0"/>
          <c:cat>
            <c:strRef>
              <c:f>Sheet1!$B$1:$I$1</c:f>
              <c:strCache>
                <c:ptCount val="8"/>
                <c:pt idx="0">
                  <c:v>Border</c:v>
                </c:pt>
                <c:pt idx="1">
                  <c:v>Dublin</c:v>
                </c:pt>
                <c:pt idx="2">
                  <c:v>Mid East</c:v>
                </c:pt>
                <c:pt idx="3">
                  <c:v>Midland</c:v>
                </c:pt>
                <c:pt idx="4">
                  <c:v>Mid West</c:v>
                </c:pt>
                <c:pt idx="5">
                  <c:v>South East</c:v>
                </c:pt>
                <c:pt idx="6">
                  <c:v>South West</c:v>
                </c:pt>
                <c:pt idx="7">
                  <c:v>West</c:v>
                </c:pt>
              </c:strCache>
            </c:strRef>
          </c:cat>
          <c:val>
            <c:numRef>
              <c:f>Sheet1!$B$2:$I$2</c:f>
              <c:numCache>
                <c:formatCode>#,##0</c:formatCode>
                <c:ptCount val="8"/>
                <c:pt idx="0" formatCode="General">
                  <c:v>310</c:v>
                </c:pt>
                <c:pt idx="1">
                  <c:v>1129</c:v>
                </c:pt>
                <c:pt idx="2" formatCode="General">
                  <c:v>446</c:v>
                </c:pt>
                <c:pt idx="3" formatCode="General">
                  <c:v>169</c:v>
                </c:pt>
                <c:pt idx="4" formatCode="General">
                  <c:v>240</c:v>
                </c:pt>
                <c:pt idx="5" formatCode="General">
                  <c:v>347</c:v>
                </c:pt>
                <c:pt idx="6" formatCode="General">
                  <c:v>340</c:v>
                </c:pt>
                <c:pt idx="7" formatCode="General">
                  <c:v>275</c:v>
                </c:pt>
              </c:numCache>
            </c:numRef>
          </c:val>
        </c:ser>
        <c:dLbls>
          <c:showLegendKey val="0"/>
          <c:showVal val="0"/>
          <c:showCatName val="0"/>
          <c:showSerName val="0"/>
          <c:showPercent val="0"/>
          <c:showBubbleSize val="0"/>
        </c:dLbls>
        <c:gapWidth val="150"/>
        <c:overlap val="100"/>
        <c:axId val="148332544"/>
        <c:axId val="148334080"/>
      </c:barChart>
      <c:catAx>
        <c:axId val="148332544"/>
        <c:scaling>
          <c:orientation val="minMax"/>
        </c:scaling>
        <c:delete val="0"/>
        <c:axPos val="l"/>
        <c:majorTickMark val="out"/>
        <c:minorTickMark val="none"/>
        <c:tickLblPos val="nextTo"/>
        <c:txPr>
          <a:bodyPr/>
          <a:lstStyle/>
          <a:p>
            <a:pPr>
              <a:defRPr>
                <a:solidFill>
                  <a:srgbClr val="002060"/>
                </a:solidFill>
              </a:defRPr>
            </a:pPr>
            <a:endParaRPr lang="en-US"/>
          </a:p>
        </c:txPr>
        <c:crossAx val="148334080"/>
        <c:crosses val="autoZero"/>
        <c:auto val="1"/>
        <c:lblAlgn val="ctr"/>
        <c:lblOffset val="100"/>
        <c:noMultiLvlLbl val="0"/>
      </c:catAx>
      <c:valAx>
        <c:axId val="148334080"/>
        <c:scaling>
          <c:orientation val="minMax"/>
        </c:scaling>
        <c:delete val="0"/>
        <c:axPos val="b"/>
        <c:majorGridlines/>
        <c:numFmt formatCode="0%" sourceLinked="1"/>
        <c:majorTickMark val="out"/>
        <c:minorTickMark val="none"/>
        <c:tickLblPos val="nextTo"/>
        <c:txPr>
          <a:bodyPr/>
          <a:lstStyle/>
          <a:p>
            <a:pPr>
              <a:defRPr sz="1400">
                <a:solidFill>
                  <a:srgbClr val="002060"/>
                </a:solidFill>
              </a:defRPr>
            </a:pPr>
            <a:endParaRPr lang="en-US"/>
          </a:p>
        </c:txPr>
        <c:crossAx val="148332544"/>
        <c:crosses val="autoZero"/>
        <c:crossBetween val="between"/>
      </c:valAx>
    </c:plotArea>
    <c:legend>
      <c:legendPos val="r"/>
      <c:layout>
        <c:manualLayout>
          <c:xMode val="edge"/>
          <c:yMode val="edge"/>
          <c:x val="0.62169809737302451"/>
          <c:y val="2.1483825652131937E-2"/>
          <c:w val="0.36904275129334624"/>
          <c:h val="0.97851617434786808"/>
        </c:manualLayout>
      </c:layout>
      <c:overlay val="0"/>
      <c:txPr>
        <a:bodyPr/>
        <a:lstStyle/>
        <a:p>
          <a:pPr>
            <a:defRPr>
              <a:solidFill>
                <a:srgbClr val="002060"/>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911AEF-07A6-48B3-BD4C-9E637635FC7F}" type="datetimeFigureOut">
              <a:rPr lang="en-IE" smtClean="0"/>
              <a:t>04/12/2013</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29A959-C457-4787-BD02-EC5E29E42A26}" type="slidenum">
              <a:rPr lang="en-IE" smtClean="0"/>
              <a:t>‹#›</a:t>
            </a:fld>
            <a:endParaRPr lang="en-IE"/>
          </a:p>
        </p:txBody>
      </p:sp>
    </p:spTree>
    <p:extLst>
      <p:ext uri="{BB962C8B-B14F-4D97-AF65-F5344CB8AC3E}">
        <p14:creationId xmlns:p14="http://schemas.microsoft.com/office/powerpoint/2010/main" val="4093721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12E5D583-E925-483D-90E9-9DE247F17495}" type="slidenum">
              <a:rPr lang="en-IE" smtClean="0"/>
              <a:t>3</a:t>
            </a:fld>
            <a:endParaRPr lang="en-IE"/>
          </a:p>
        </p:txBody>
      </p:sp>
    </p:spTree>
    <p:extLst>
      <p:ext uri="{BB962C8B-B14F-4D97-AF65-F5344CB8AC3E}">
        <p14:creationId xmlns:p14="http://schemas.microsoft.com/office/powerpoint/2010/main" val="1670787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73FD7943-BD1A-462A-BA17-DAB0C5715ADA}" type="datetime1">
              <a:rPr lang="en-IE" smtClean="0"/>
              <a:t>04/12/2013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76522F-E804-4931-A0E6-5C1CC621861E}" type="slidenum">
              <a:rPr lang="en-IE" smtClean="0"/>
              <a:t>‹#›</a:t>
            </a:fld>
            <a:endParaRPr lang="en-IE"/>
          </a:p>
        </p:txBody>
      </p:sp>
      <p:pic>
        <p:nvPicPr>
          <p:cNvPr id="7" name="Picture 10"/>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1" b="58007"/>
          <a:stretch/>
        </p:blipFill>
        <p:spPr bwMode="auto">
          <a:xfrm>
            <a:off x="0" y="0"/>
            <a:ext cx="9144000"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 t="85566" r="66537" b="-265"/>
          <a:stretch/>
        </p:blipFill>
        <p:spPr bwMode="auto">
          <a:xfrm>
            <a:off x="0" y="5868000"/>
            <a:ext cx="306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737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4E7D7F37-76ED-412C-890A-80EDD02F551D}" type="datetime1">
              <a:rPr lang="en-IE" smtClean="0"/>
              <a:t>04/12/2013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1318635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42E3E54-3AD7-4FB5-916B-F5A529FDB81F}" type="datetime1">
              <a:rPr lang="en-IE" smtClean="0"/>
              <a:t>04/12/2013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218968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10"/>
          </p:nvPr>
        </p:nvSpPr>
        <p:spPr/>
        <p:txBody>
          <a:bodyPr/>
          <a:lstStyle/>
          <a:p>
            <a:fld id="{96D8776F-FCA9-425A-8886-C9A05654BB5E}" type="datetime1">
              <a:rPr lang="en-IE" smtClean="0"/>
              <a:t>04/12/2013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76522F-E804-4931-A0E6-5C1CC621861E}" type="slidenum">
              <a:rPr lang="en-IE" smtClean="0"/>
              <a:t>‹#›</a:t>
            </a:fld>
            <a:endParaRPr lang="en-IE"/>
          </a:p>
        </p:txBody>
      </p:sp>
      <p:pic>
        <p:nvPicPr>
          <p:cNvPr id="7" name="Picture 10"/>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 t="85566" r="66537" b="-265"/>
          <a:stretch/>
        </p:blipFill>
        <p:spPr bwMode="auto">
          <a:xfrm>
            <a:off x="0" y="6271300"/>
            <a:ext cx="1835696" cy="60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b="87403"/>
          <a:stretch/>
        </p:blipFill>
        <p:spPr bwMode="auto">
          <a:xfrm>
            <a:off x="0" y="0"/>
            <a:ext cx="9144000" cy="8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40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FC51AB-384A-45B9-9F59-63D083A4E23C}" type="datetime1">
              <a:rPr lang="en-IE" smtClean="0"/>
              <a:t>04/12/2013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3914523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70C63276-8E82-4123-BD22-A1E3D33174D2}" type="datetime1">
              <a:rPr lang="en-IE" smtClean="0"/>
              <a:t>04/12/2013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84866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4D92747-8562-4A3F-84B9-A93BBCA5072C}" type="datetime1">
              <a:rPr lang="en-IE" smtClean="0"/>
              <a:t>04/12/2013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3700348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24682F70-E4D6-4E04-B9F9-2BD1898FEFA9}" type="datetime1">
              <a:rPr lang="en-IE" smtClean="0"/>
              <a:t>04/12/2013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282358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175B-D2EE-4D55-B106-646A7408BEA8}" type="datetime1">
              <a:rPr lang="en-IE" smtClean="0"/>
              <a:t>04/12/2013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3237599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8D43D-F5D6-49F5-A6F1-6AEE50AB49C2}" type="datetime1">
              <a:rPr lang="en-IE" smtClean="0"/>
              <a:t>04/12/2013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150894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E0C8DA-00B3-4B91-8EB7-89B19615E4E7}" type="datetime1">
              <a:rPr lang="en-IE" smtClean="0"/>
              <a:t>04/12/2013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D76522F-E804-4931-A0E6-5C1CC621861E}" type="slidenum">
              <a:rPr lang="en-IE" smtClean="0"/>
              <a:t>‹#›</a:t>
            </a:fld>
            <a:endParaRPr lang="en-IE"/>
          </a:p>
        </p:txBody>
      </p:sp>
    </p:spTree>
    <p:extLst>
      <p:ext uri="{BB962C8B-B14F-4D97-AF65-F5344CB8AC3E}">
        <p14:creationId xmlns:p14="http://schemas.microsoft.com/office/powerpoint/2010/main" val="305387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9D4F5-15EE-40D9-8116-6B308F44EAC7}" type="datetime1">
              <a:rPr lang="en-IE" smtClean="0"/>
              <a:t>04/12/2013</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6522F-E804-4931-A0E6-5C1CC621861E}" type="slidenum">
              <a:rPr lang="en-IE" smtClean="0"/>
              <a:t>‹#›</a:t>
            </a:fld>
            <a:endParaRPr lang="en-IE"/>
          </a:p>
        </p:txBody>
      </p:sp>
    </p:spTree>
    <p:extLst>
      <p:ext uri="{BB962C8B-B14F-4D97-AF65-F5344CB8AC3E}">
        <p14:creationId xmlns:p14="http://schemas.microsoft.com/office/powerpoint/2010/main" val="3432923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4509120"/>
            <a:ext cx="6400800" cy="1320552"/>
          </a:xfrm>
        </p:spPr>
        <p:txBody>
          <a:bodyPr>
            <a:noAutofit/>
          </a:bodyPr>
          <a:lstStyle/>
          <a:p>
            <a:r>
              <a:rPr lang="en-IE" sz="2400" dirty="0">
                <a:solidFill>
                  <a:srgbClr val="002060"/>
                </a:solidFill>
              </a:rPr>
              <a:t>Joan McNaboe</a:t>
            </a:r>
          </a:p>
          <a:p>
            <a:r>
              <a:rPr lang="en-IE" sz="2400" dirty="0">
                <a:solidFill>
                  <a:srgbClr val="002060"/>
                </a:solidFill>
              </a:rPr>
              <a:t>Skills and Labour Market Research Unit, SOLAS</a:t>
            </a:r>
          </a:p>
          <a:p>
            <a:r>
              <a:rPr lang="en-IE" sz="2400" dirty="0">
                <a:solidFill>
                  <a:srgbClr val="002060"/>
                </a:solidFill>
              </a:rPr>
              <a:t>December 2013</a:t>
            </a:r>
          </a:p>
        </p:txBody>
      </p:sp>
      <p:sp>
        <p:nvSpPr>
          <p:cNvPr id="4" name="Slide Number Placeholder 3"/>
          <p:cNvSpPr>
            <a:spLocks noGrp="1"/>
          </p:cNvSpPr>
          <p:nvPr>
            <p:ph type="sldNum" sz="quarter" idx="12"/>
          </p:nvPr>
        </p:nvSpPr>
        <p:spPr/>
        <p:txBody>
          <a:bodyPr/>
          <a:lstStyle/>
          <a:p>
            <a:fld id="{7D76522F-E804-4931-A0E6-5C1CC621861E}" type="slidenum">
              <a:rPr lang="en-IE" smtClean="0"/>
              <a:t>1</a:t>
            </a:fld>
            <a:endParaRPr lang="en-IE"/>
          </a:p>
        </p:txBody>
      </p:sp>
      <p:sp>
        <p:nvSpPr>
          <p:cNvPr id="7" name="Title 1"/>
          <p:cNvSpPr txBox="1">
            <a:spLocks/>
          </p:cNvSpPr>
          <p:nvPr/>
        </p:nvSpPr>
        <p:spPr>
          <a:xfrm>
            <a:off x="685800" y="2872953"/>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sz="3600" dirty="0">
                <a:solidFill>
                  <a:srgbClr val="002060"/>
                </a:solidFill>
                <a:latin typeface="+mn-lt"/>
                <a:ea typeface="+mn-ea"/>
                <a:cs typeface="+mn-cs"/>
              </a:rPr>
              <a:t>Regional Labour Markets Bulletin 2013</a:t>
            </a:r>
          </a:p>
        </p:txBody>
      </p:sp>
      <p:pic>
        <p:nvPicPr>
          <p:cNvPr id="5"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1779" y="5949280"/>
            <a:ext cx="1642707" cy="767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7880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6552728" cy="908720"/>
          </a:xfrm>
        </p:spPr>
        <p:txBody>
          <a:bodyPr>
            <a:noAutofit/>
          </a:bodyPr>
          <a:lstStyle/>
          <a:p>
            <a:pPr algn="l"/>
            <a:r>
              <a:rPr lang="en-GB" sz="2800" dirty="0">
                <a:solidFill>
                  <a:schemeClr val="bg1"/>
                </a:solidFill>
              </a:rPr>
              <a:t>Employment in manufacturing by technology type and region, q1 2013</a:t>
            </a:r>
            <a:endParaRPr lang="en-IE"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27405078"/>
              </p:ext>
            </p:extLst>
          </p:nvPr>
        </p:nvGraphicFramePr>
        <p:xfrm>
          <a:off x="457200" y="1268760"/>
          <a:ext cx="8229600" cy="485740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7D76522F-E804-4931-A0E6-5C1CC621861E}" type="slidenum">
              <a:rPr lang="en-IE" smtClean="0"/>
              <a:t>10</a:t>
            </a:fld>
            <a:endParaRPr lang="en-IE"/>
          </a:p>
        </p:txBody>
      </p:sp>
      <p:pic>
        <p:nvPicPr>
          <p:cNvPr id="6" name="Picture 2" descr="C:\Users\McnaboeJ\AppData\Local\Microsoft\Windows\Temporary Internet Files\Content.Outlook\02U3AWN3\solas_locku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822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3" y="188640"/>
            <a:ext cx="6595565" cy="936104"/>
          </a:xfrm>
        </p:spPr>
        <p:txBody>
          <a:bodyPr>
            <a:normAutofit/>
          </a:bodyPr>
          <a:lstStyle/>
          <a:p>
            <a:pPr algn="l"/>
            <a:r>
              <a:rPr lang="en-IE" sz="3600" dirty="0" smtClean="0">
                <a:solidFill>
                  <a:schemeClr val="bg1"/>
                </a:solidFill>
              </a:rPr>
              <a:t>PES Vacancies</a:t>
            </a:r>
            <a:endParaRPr lang="en-IE" sz="3600" dirty="0">
              <a:solidFill>
                <a:schemeClr val="bg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63203287"/>
              </p:ext>
            </p:extLst>
          </p:nvPr>
        </p:nvGraphicFramePr>
        <p:xfrm>
          <a:off x="251520" y="1268760"/>
          <a:ext cx="8784976" cy="485740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7D76522F-E804-4931-A0E6-5C1CC621861E}" type="slidenum">
              <a:rPr lang="en-IE" smtClean="0"/>
              <a:t>11</a:t>
            </a:fld>
            <a:endParaRPr lang="en-IE"/>
          </a:p>
        </p:txBody>
      </p:sp>
      <p:pic>
        <p:nvPicPr>
          <p:cNvPr id="6" name="Picture 2" descr="C:\Users\McnaboeJ\AppData\Local\Microsoft\Windows\Temporary Internet Files\Content.Outlook\02U3AWN3\solas_locku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6401183"/>
            <a:ext cx="1043608" cy="36825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95536" y="926970"/>
            <a:ext cx="8064896" cy="369332"/>
          </a:xfrm>
          <a:prstGeom prst="rect">
            <a:avLst/>
          </a:prstGeom>
          <a:noFill/>
        </p:spPr>
        <p:txBody>
          <a:bodyPr wrap="square" rtlCol="0">
            <a:spAutoFit/>
          </a:bodyPr>
          <a:lstStyle/>
          <a:p>
            <a:r>
              <a:rPr lang="en-IE" dirty="0" smtClean="0">
                <a:solidFill>
                  <a:srgbClr val="002060"/>
                </a:solidFill>
              </a:rPr>
              <a:t>There were almost </a:t>
            </a:r>
            <a:r>
              <a:rPr lang="en-IE" dirty="0" smtClean="0">
                <a:solidFill>
                  <a:srgbClr val="002060"/>
                </a:solidFill>
              </a:rPr>
              <a:t>50,000 </a:t>
            </a:r>
            <a:r>
              <a:rPr lang="en-IE" dirty="0" smtClean="0">
                <a:solidFill>
                  <a:srgbClr val="002060"/>
                </a:solidFill>
              </a:rPr>
              <a:t>vacancies advertised on DSP Jobs Ireland  Jan-Sept 2013</a:t>
            </a:r>
            <a:endParaRPr lang="en-IE" dirty="0">
              <a:solidFill>
                <a:srgbClr val="002060"/>
              </a:solidFill>
            </a:endParaRPr>
          </a:p>
        </p:txBody>
      </p:sp>
    </p:spTree>
    <p:extLst>
      <p:ext uri="{BB962C8B-B14F-4D97-AF65-F5344CB8AC3E}">
        <p14:creationId xmlns:p14="http://schemas.microsoft.com/office/powerpoint/2010/main" val="3741189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3" y="188640"/>
            <a:ext cx="6595565" cy="936104"/>
          </a:xfrm>
        </p:spPr>
        <p:txBody>
          <a:bodyPr>
            <a:normAutofit/>
          </a:bodyPr>
          <a:lstStyle/>
          <a:p>
            <a:pPr algn="l"/>
            <a:r>
              <a:rPr lang="en-IE" sz="3600" dirty="0" smtClean="0">
                <a:solidFill>
                  <a:schemeClr val="bg1"/>
                </a:solidFill>
              </a:rPr>
              <a:t>PES Job Seekers</a:t>
            </a:r>
            <a:endParaRPr lang="en-IE" sz="3600" dirty="0">
              <a:solidFill>
                <a:schemeClr val="bg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9815743"/>
              </p:ext>
            </p:extLst>
          </p:nvPr>
        </p:nvGraphicFramePr>
        <p:xfrm>
          <a:off x="457200" y="1268760"/>
          <a:ext cx="8579296" cy="485740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7D76522F-E804-4931-A0E6-5C1CC621861E}" type="slidenum">
              <a:rPr lang="en-IE" smtClean="0"/>
              <a:t>12</a:t>
            </a:fld>
            <a:endParaRPr lang="en-IE"/>
          </a:p>
        </p:txBody>
      </p:sp>
      <p:pic>
        <p:nvPicPr>
          <p:cNvPr id="6" name="Picture 2" descr="C:\Users\McnaboeJ\AppData\Local\Microsoft\Windows\Temporary Internet Files\Content.Outlook\02U3AWN3\solas_locku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96" y="6381326"/>
            <a:ext cx="1043608" cy="36825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95536" y="980728"/>
            <a:ext cx="8064896" cy="369332"/>
          </a:xfrm>
          <a:prstGeom prst="rect">
            <a:avLst/>
          </a:prstGeom>
          <a:noFill/>
        </p:spPr>
        <p:txBody>
          <a:bodyPr wrap="square" rtlCol="0">
            <a:spAutoFit/>
          </a:bodyPr>
          <a:lstStyle/>
          <a:p>
            <a:r>
              <a:rPr lang="en-IE" dirty="0" smtClean="0">
                <a:solidFill>
                  <a:srgbClr val="002060"/>
                </a:solidFill>
              </a:rPr>
              <a:t>There were over 176,000 job seekers  in September 2013</a:t>
            </a:r>
            <a:endParaRPr lang="en-IE" dirty="0">
              <a:solidFill>
                <a:srgbClr val="002060"/>
              </a:solidFill>
            </a:endParaRPr>
          </a:p>
        </p:txBody>
      </p:sp>
    </p:spTree>
    <p:extLst>
      <p:ext uri="{BB962C8B-B14F-4D97-AF65-F5344CB8AC3E}">
        <p14:creationId xmlns:p14="http://schemas.microsoft.com/office/powerpoint/2010/main" val="2937742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fontScale="92500"/>
          </a:bodyPr>
          <a:lstStyle/>
          <a:p>
            <a:pPr>
              <a:lnSpc>
                <a:spcPct val="150000"/>
              </a:lnSpc>
            </a:pPr>
            <a:r>
              <a:rPr lang="en-IE" dirty="0">
                <a:solidFill>
                  <a:srgbClr val="002060"/>
                </a:solidFill>
              </a:rPr>
              <a:t>Although the </a:t>
            </a:r>
            <a:r>
              <a:rPr lang="en-IE" b="1" dirty="0">
                <a:solidFill>
                  <a:srgbClr val="002060"/>
                </a:solidFill>
              </a:rPr>
              <a:t>distribution</a:t>
            </a:r>
            <a:r>
              <a:rPr lang="en-IE" dirty="0">
                <a:solidFill>
                  <a:srgbClr val="002060"/>
                </a:solidFill>
              </a:rPr>
              <a:t> </a:t>
            </a:r>
            <a:r>
              <a:rPr lang="en-IE" dirty="0" smtClean="0">
                <a:solidFill>
                  <a:srgbClr val="002060"/>
                </a:solidFill>
              </a:rPr>
              <a:t>in PES vacancies and job seekers is similar across </a:t>
            </a:r>
            <a:r>
              <a:rPr lang="en-IE" dirty="0">
                <a:solidFill>
                  <a:srgbClr val="002060"/>
                </a:solidFill>
              </a:rPr>
              <a:t>broad </a:t>
            </a:r>
            <a:r>
              <a:rPr lang="en-IE" dirty="0" smtClean="0">
                <a:solidFill>
                  <a:srgbClr val="002060"/>
                </a:solidFill>
              </a:rPr>
              <a:t>occupational groups, the detailed occupations (e.g. job titles) are </a:t>
            </a:r>
            <a:r>
              <a:rPr lang="en-IE" dirty="0">
                <a:solidFill>
                  <a:srgbClr val="002060"/>
                </a:solidFill>
              </a:rPr>
              <a:t>different from the vacancies on </a:t>
            </a:r>
            <a:r>
              <a:rPr lang="en-IE" dirty="0" smtClean="0">
                <a:solidFill>
                  <a:srgbClr val="002060"/>
                </a:solidFill>
              </a:rPr>
              <a:t>offer</a:t>
            </a:r>
          </a:p>
          <a:p>
            <a:pPr>
              <a:lnSpc>
                <a:spcPct val="150000"/>
              </a:lnSpc>
            </a:pPr>
            <a:r>
              <a:rPr lang="en-IE" dirty="0" smtClean="0">
                <a:solidFill>
                  <a:srgbClr val="002060"/>
                </a:solidFill>
              </a:rPr>
              <a:t>For example, many of the job seekers in trade occupations were construction related, but were often related to chefs for PES vacancies </a:t>
            </a:r>
            <a:endParaRPr lang="en-IE" dirty="0">
              <a:solidFill>
                <a:srgbClr val="002060"/>
              </a:solidFill>
            </a:endParaRPr>
          </a:p>
        </p:txBody>
      </p:sp>
      <p:sp>
        <p:nvSpPr>
          <p:cNvPr id="4" name="Slide Number Placeholder 3"/>
          <p:cNvSpPr>
            <a:spLocks noGrp="1"/>
          </p:cNvSpPr>
          <p:nvPr>
            <p:ph type="sldNum" sz="quarter" idx="12"/>
          </p:nvPr>
        </p:nvSpPr>
        <p:spPr/>
        <p:txBody>
          <a:bodyPr/>
          <a:lstStyle/>
          <a:p>
            <a:fld id="{7D76522F-E804-4931-A0E6-5C1CC621861E}" type="slidenum">
              <a:rPr lang="en-IE" smtClean="0"/>
              <a:t>13</a:t>
            </a:fld>
            <a:endParaRPr lang="en-IE"/>
          </a:p>
        </p:txBody>
      </p:sp>
    </p:spTree>
    <p:extLst>
      <p:ext uri="{BB962C8B-B14F-4D97-AF65-F5344CB8AC3E}">
        <p14:creationId xmlns:p14="http://schemas.microsoft.com/office/powerpoint/2010/main" val="41674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6624736" cy="418058"/>
          </a:xfrm>
        </p:spPr>
        <p:txBody>
          <a:bodyPr>
            <a:normAutofit fontScale="90000"/>
          </a:bodyPr>
          <a:lstStyle/>
          <a:p>
            <a:pPr algn="l"/>
            <a:r>
              <a:rPr lang="en-GB" sz="3600" dirty="0">
                <a:solidFill>
                  <a:schemeClr val="bg1"/>
                </a:solidFill>
              </a:rPr>
              <a:t>Inter-regional</a:t>
            </a:r>
            <a:r>
              <a:rPr lang="en-GB" sz="3600" b="1" dirty="0"/>
              <a:t> </a:t>
            </a:r>
            <a:r>
              <a:rPr lang="en-GB" sz="3600" dirty="0" smtClean="0">
                <a:solidFill>
                  <a:schemeClr val="bg1"/>
                </a:solidFill>
              </a:rPr>
              <a:t>employment/residence</a:t>
            </a:r>
            <a:r>
              <a:rPr lang="en-IE" sz="3100" dirty="0">
                <a:solidFill>
                  <a:schemeClr val="bg1"/>
                </a:solidFill>
              </a:rPr>
              <a:t/>
            </a:r>
            <a:br>
              <a:rPr lang="en-IE" sz="3100" dirty="0">
                <a:solidFill>
                  <a:schemeClr val="bg1"/>
                </a:solidFill>
              </a:rPr>
            </a:br>
            <a:endParaRPr lang="en-IE" sz="3100" dirty="0">
              <a:solidFill>
                <a:schemeClr val="bg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82071855"/>
              </p:ext>
            </p:extLst>
          </p:nvPr>
        </p:nvGraphicFramePr>
        <p:xfrm>
          <a:off x="457200" y="1600200"/>
          <a:ext cx="8229600" cy="3636000"/>
        </p:xfrm>
        <a:graphic>
          <a:graphicData uri="http://schemas.openxmlformats.org/drawingml/2006/table">
            <a:tbl>
              <a:tblPr firstRow="1" bandRow="1">
                <a:tableStyleId>{5C22544A-7EE6-4342-B048-85BDC9FD1C3A}</a:tableStyleId>
              </a:tblPr>
              <a:tblGrid>
                <a:gridCol w="1522512"/>
                <a:gridCol w="745232"/>
                <a:gridCol w="745232"/>
                <a:gridCol w="745232"/>
                <a:gridCol w="745232"/>
                <a:gridCol w="745232"/>
                <a:gridCol w="745232"/>
                <a:gridCol w="745232"/>
                <a:gridCol w="745232"/>
                <a:gridCol w="745232"/>
              </a:tblGrid>
              <a:tr h="727200">
                <a:tc>
                  <a:txBody>
                    <a:bodyPr/>
                    <a:lstStyle/>
                    <a:p>
                      <a:endParaRPr lang="en-IE" sz="1600" dirty="0">
                        <a:effectLst/>
                        <a:latin typeface="+mn-lt"/>
                        <a:cs typeface="Times New Roman"/>
                      </a:endParaRPr>
                    </a:p>
                  </a:txBody>
                  <a:tcPr marL="68580" marR="68580" marT="0" marB="0"/>
                </a:tc>
                <a:tc>
                  <a:txBody>
                    <a:bodyPr/>
                    <a:lstStyle/>
                    <a:p>
                      <a:pPr algn="ctr">
                        <a:lnSpc>
                          <a:spcPct val="115000"/>
                        </a:lnSpc>
                        <a:spcAft>
                          <a:spcPts val="0"/>
                        </a:spcAft>
                      </a:pPr>
                      <a:r>
                        <a:rPr lang="en-GB" sz="1600" b="1" dirty="0">
                          <a:solidFill>
                            <a:srgbClr val="FFFFFF"/>
                          </a:solidFill>
                          <a:effectLst/>
                          <a:latin typeface="+mn-lt"/>
                          <a:ea typeface="Calibri"/>
                          <a:cs typeface="Calibri"/>
                        </a:rPr>
                        <a:t>Border</a:t>
                      </a:r>
                      <a:endParaRPr lang="en-IE" sz="16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dirty="0">
                          <a:solidFill>
                            <a:srgbClr val="FFFFFF"/>
                          </a:solidFill>
                          <a:effectLst/>
                          <a:latin typeface="+mn-lt"/>
                          <a:ea typeface="Calibri"/>
                          <a:cs typeface="Calibri"/>
                        </a:rPr>
                        <a:t>Dublin</a:t>
                      </a:r>
                      <a:endParaRPr lang="en-IE" sz="16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dirty="0">
                          <a:solidFill>
                            <a:srgbClr val="FFFFFF"/>
                          </a:solidFill>
                          <a:effectLst/>
                          <a:latin typeface="+mn-lt"/>
                          <a:ea typeface="Calibri"/>
                          <a:cs typeface="Calibri"/>
                        </a:rPr>
                        <a:t>Mid-East</a:t>
                      </a:r>
                      <a:endParaRPr lang="en-IE" sz="16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dirty="0" smtClean="0">
                          <a:solidFill>
                            <a:srgbClr val="FFFFFF"/>
                          </a:solidFill>
                          <a:effectLst/>
                          <a:latin typeface="+mn-lt"/>
                          <a:ea typeface="Calibri"/>
                          <a:cs typeface="Calibri"/>
                        </a:rPr>
                        <a:t>Mid-land</a:t>
                      </a:r>
                      <a:endParaRPr lang="en-IE" sz="16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a:solidFill>
                            <a:srgbClr val="FFFFFF"/>
                          </a:solidFill>
                          <a:effectLst/>
                          <a:latin typeface="+mn-lt"/>
                          <a:ea typeface="Calibri"/>
                          <a:cs typeface="Calibri"/>
                        </a:rPr>
                        <a:t>Mid- West</a:t>
                      </a:r>
                      <a:endParaRPr lang="en-IE" sz="160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a:solidFill>
                            <a:srgbClr val="FFFFFF"/>
                          </a:solidFill>
                          <a:effectLst/>
                          <a:latin typeface="+mn-lt"/>
                          <a:ea typeface="Calibri"/>
                          <a:cs typeface="Calibri"/>
                        </a:rPr>
                        <a:t>South-East</a:t>
                      </a:r>
                      <a:endParaRPr lang="en-IE" sz="160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a:solidFill>
                            <a:srgbClr val="FFFFFF"/>
                          </a:solidFill>
                          <a:effectLst/>
                          <a:latin typeface="+mn-lt"/>
                          <a:ea typeface="Calibri"/>
                          <a:cs typeface="Calibri"/>
                        </a:rPr>
                        <a:t>South- West</a:t>
                      </a:r>
                      <a:endParaRPr lang="en-IE" sz="160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a:solidFill>
                            <a:srgbClr val="FFFFFF"/>
                          </a:solidFill>
                          <a:effectLst/>
                          <a:latin typeface="+mn-lt"/>
                          <a:ea typeface="Calibri"/>
                          <a:cs typeface="Calibri"/>
                        </a:rPr>
                        <a:t>West</a:t>
                      </a:r>
                      <a:endParaRPr lang="en-IE" sz="160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en-GB" sz="1600" b="1">
                          <a:solidFill>
                            <a:srgbClr val="FFFFFF"/>
                          </a:solidFill>
                          <a:effectLst/>
                          <a:latin typeface="+mn-lt"/>
                          <a:ea typeface="Calibri"/>
                          <a:cs typeface="Calibri"/>
                        </a:rPr>
                        <a:t>Total</a:t>
                      </a:r>
                      <a:endParaRPr lang="en-IE" sz="1600">
                        <a:effectLst/>
                        <a:latin typeface="+mn-lt"/>
                        <a:ea typeface="Calibri"/>
                        <a:cs typeface="Times New Roman"/>
                      </a:endParaRPr>
                    </a:p>
                  </a:txBody>
                  <a:tcPr marL="68580" marR="68580" marT="0" marB="0" anchor="ctr"/>
                </a:tc>
              </a:tr>
              <a:tr h="727200">
                <a:tc>
                  <a:txBody>
                    <a:bodyPr/>
                    <a:lstStyle/>
                    <a:p>
                      <a:pPr>
                        <a:lnSpc>
                          <a:spcPct val="115000"/>
                        </a:lnSpc>
                        <a:spcAft>
                          <a:spcPts val="0"/>
                        </a:spcAft>
                      </a:pPr>
                      <a:r>
                        <a:rPr lang="en-IE" sz="1600" b="1" baseline="0" dirty="0">
                          <a:solidFill>
                            <a:srgbClr val="002060"/>
                          </a:solidFill>
                          <a:effectLst/>
                          <a:latin typeface="+mn-lt"/>
                          <a:ea typeface="Calibri"/>
                          <a:cs typeface="Calibri"/>
                        </a:rPr>
                        <a:t>Employed in same region</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83%</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94%</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55%</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75%</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87%</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84%</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95%</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85%</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85%</a:t>
                      </a:r>
                      <a:endParaRPr lang="en-IE" sz="1600" baseline="0" dirty="0">
                        <a:solidFill>
                          <a:srgbClr val="002060"/>
                        </a:solidFill>
                        <a:effectLst/>
                        <a:latin typeface="+mn-lt"/>
                        <a:ea typeface="Calibri"/>
                        <a:cs typeface="Times New Roman"/>
                      </a:endParaRPr>
                    </a:p>
                  </a:txBody>
                  <a:tcPr marL="68580" marR="68580" marT="0" marB="0" anchor="ctr"/>
                </a:tc>
              </a:tr>
              <a:tr h="727200">
                <a:tc>
                  <a:txBody>
                    <a:bodyPr/>
                    <a:lstStyle/>
                    <a:p>
                      <a:pPr>
                        <a:lnSpc>
                          <a:spcPct val="115000"/>
                        </a:lnSpc>
                        <a:spcAft>
                          <a:spcPts val="0"/>
                        </a:spcAft>
                      </a:pPr>
                      <a:r>
                        <a:rPr lang="en-IE" sz="1600" b="1" baseline="0" dirty="0">
                          <a:solidFill>
                            <a:srgbClr val="002060"/>
                          </a:solidFill>
                          <a:effectLst/>
                          <a:latin typeface="+mn-lt"/>
                          <a:ea typeface="Calibri"/>
                          <a:cs typeface="Calibri"/>
                        </a:rPr>
                        <a:t>Employed elsewhere</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7%</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3%</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39%</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18%</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7%</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10%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2%</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9%</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10%</a:t>
                      </a:r>
                      <a:endParaRPr lang="en-IE" sz="1600" baseline="0" dirty="0">
                        <a:solidFill>
                          <a:srgbClr val="002060"/>
                        </a:solidFill>
                        <a:effectLst/>
                        <a:latin typeface="+mn-lt"/>
                        <a:ea typeface="Calibri"/>
                        <a:cs typeface="Times New Roman"/>
                      </a:endParaRPr>
                    </a:p>
                  </a:txBody>
                  <a:tcPr marL="68580" marR="68580" marT="0" marB="0" anchor="ctr"/>
                </a:tc>
              </a:tr>
              <a:tr h="727200">
                <a:tc>
                  <a:txBody>
                    <a:bodyPr/>
                    <a:lstStyle/>
                    <a:p>
                      <a:pPr>
                        <a:lnSpc>
                          <a:spcPct val="115000"/>
                        </a:lnSpc>
                        <a:spcAft>
                          <a:spcPts val="0"/>
                        </a:spcAft>
                      </a:pPr>
                      <a:r>
                        <a:rPr lang="en-IE" sz="1600" b="1" baseline="0" dirty="0">
                          <a:solidFill>
                            <a:srgbClr val="002060"/>
                          </a:solidFill>
                          <a:effectLst/>
                          <a:latin typeface="+mn-lt"/>
                          <a:ea typeface="Calibri"/>
                          <a:cs typeface="Calibri"/>
                        </a:rPr>
                        <a:t>No Answer</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10%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3%</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6%</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7%</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6%</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6%</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a:solidFill>
                            <a:srgbClr val="002060"/>
                          </a:solidFill>
                          <a:effectLst/>
                          <a:latin typeface="+mn-lt"/>
                          <a:ea typeface="Calibri"/>
                          <a:cs typeface="Calibri"/>
                        </a:rPr>
                        <a:t>3%</a:t>
                      </a:r>
                      <a:endParaRPr lang="en-IE" sz="1600" baseline="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6%</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aseline="0" dirty="0">
                          <a:solidFill>
                            <a:srgbClr val="002060"/>
                          </a:solidFill>
                          <a:effectLst/>
                          <a:latin typeface="+mn-lt"/>
                          <a:ea typeface="Calibri"/>
                          <a:cs typeface="Calibri"/>
                        </a:rPr>
                        <a:t>5%</a:t>
                      </a:r>
                      <a:endParaRPr lang="en-IE" sz="1600" baseline="0" dirty="0">
                        <a:solidFill>
                          <a:srgbClr val="002060"/>
                        </a:solidFill>
                        <a:effectLst/>
                        <a:latin typeface="+mn-lt"/>
                        <a:ea typeface="Calibri"/>
                        <a:cs typeface="Times New Roman"/>
                      </a:endParaRPr>
                    </a:p>
                  </a:txBody>
                  <a:tcPr marL="68580" marR="68580" marT="0" marB="0" anchor="ctr"/>
                </a:tc>
              </a:tr>
              <a:tr h="727200">
                <a:tc>
                  <a:txBody>
                    <a:bodyPr/>
                    <a:lstStyle/>
                    <a:p>
                      <a:pPr>
                        <a:lnSpc>
                          <a:spcPct val="115000"/>
                        </a:lnSpc>
                        <a:spcAft>
                          <a:spcPts val="0"/>
                        </a:spcAft>
                      </a:pPr>
                      <a:r>
                        <a:rPr lang="en-IE" sz="1600" b="1" baseline="0" dirty="0">
                          <a:solidFill>
                            <a:srgbClr val="002060"/>
                          </a:solidFill>
                          <a:effectLst/>
                          <a:latin typeface="+mn-lt"/>
                          <a:ea typeface="Calibri"/>
                          <a:cs typeface="Calibri"/>
                        </a:rPr>
                        <a:t>Total</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c>
                  <a:txBody>
                    <a:bodyPr/>
                    <a:lstStyle/>
                    <a:p>
                      <a:pPr algn="r">
                        <a:lnSpc>
                          <a:spcPct val="115000"/>
                        </a:lnSpc>
                        <a:spcAft>
                          <a:spcPts val="0"/>
                        </a:spcAft>
                      </a:pPr>
                      <a:r>
                        <a:rPr lang="en-US" sz="1600" b="1" baseline="0" dirty="0">
                          <a:solidFill>
                            <a:srgbClr val="002060"/>
                          </a:solidFill>
                          <a:effectLst/>
                          <a:latin typeface="+mn-lt"/>
                          <a:ea typeface="Calibri"/>
                          <a:cs typeface="Calibri"/>
                        </a:rPr>
                        <a:t>100%</a:t>
                      </a:r>
                      <a:endParaRPr lang="en-IE" sz="1600" baseline="0" dirty="0">
                        <a:solidFill>
                          <a:srgbClr val="002060"/>
                        </a:solidFill>
                        <a:effectLst/>
                        <a:latin typeface="+mn-lt"/>
                        <a:ea typeface="Calibri"/>
                        <a:cs typeface="Times New Roman"/>
                      </a:endParaRPr>
                    </a:p>
                  </a:txBody>
                  <a:tcPr marL="68580" marR="68580" marT="0" marB="0" anchor="ctr"/>
                </a:tc>
              </a:tr>
            </a:tbl>
          </a:graphicData>
        </a:graphic>
      </p:graphicFrame>
      <p:sp>
        <p:nvSpPr>
          <p:cNvPr id="4" name="Slide Number Placeholder 3"/>
          <p:cNvSpPr>
            <a:spLocks noGrp="1"/>
          </p:cNvSpPr>
          <p:nvPr>
            <p:ph type="sldNum" sz="quarter" idx="12"/>
          </p:nvPr>
        </p:nvSpPr>
        <p:spPr>
          <a:xfrm>
            <a:off x="6588224" y="6165304"/>
            <a:ext cx="2133600" cy="365125"/>
          </a:xfrm>
        </p:spPr>
        <p:txBody>
          <a:bodyPr/>
          <a:lstStyle/>
          <a:p>
            <a:fld id="{7D76522F-E804-4931-A0E6-5C1CC621861E}" type="slidenum">
              <a:rPr lang="en-IE" smtClean="0"/>
              <a:t>14</a:t>
            </a:fld>
            <a:endParaRPr lang="en-IE"/>
          </a:p>
        </p:txBody>
      </p:sp>
      <p:sp>
        <p:nvSpPr>
          <p:cNvPr id="6" name="Oval 5"/>
          <p:cNvSpPr/>
          <p:nvPr/>
        </p:nvSpPr>
        <p:spPr>
          <a:xfrm>
            <a:off x="3635896" y="2508430"/>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6391351"/>
            <a:ext cx="1043608" cy="368257"/>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2123728" y="3933056"/>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56560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IE" sz="3600" dirty="0" smtClean="0">
                <a:solidFill>
                  <a:schemeClr val="bg1"/>
                </a:solidFill>
              </a:rPr>
              <a:t>Census 2011</a:t>
            </a:r>
            <a:endParaRPr lang="en-IE" sz="3600" dirty="0">
              <a:solidFill>
                <a:schemeClr val="bg1"/>
              </a:solidFill>
            </a:endParaRPr>
          </a:p>
        </p:txBody>
      </p:sp>
      <p:sp>
        <p:nvSpPr>
          <p:cNvPr id="3" name="Content Placeholder 2"/>
          <p:cNvSpPr>
            <a:spLocks noGrp="1"/>
          </p:cNvSpPr>
          <p:nvPr>
            <p:ph idx="1"/>
          </p:nvPr>
        </p:nvSpPr>
        <p:spPr>
          <a:xfrm>
            <a:off x="457200" y="1052736"/>
            <a:ext cx="8229600" cy="5073427"/>
          </a:xfrm>
        </p:spPr>
        <p:txBody>
          <a:bodyPr/>
          <a:lstStyle/>
          <a:p>
            <a:pPr>
              <a:lnSpc>
                <a:spcPct val="150000"/>
              </a:lnSpc>
            </a:pPr>
            <a:r>
              <a:rPr lang="en-IE" sz="2800" dirty="0" smtClean="0">
                <a:solidFill>
                  <a:srgbClr val="002060"/>
                </a:solidFill>
              </a:rPr>
              <a:t>Breakdown by county for:</a:t>
            </a:r>
          </a:p>
          <a:p>
            <a:pPr lvl="1">
              <a:lnSpc>
                <a:spcPct val="150000"/>
              </a:lnSpc>
            </a:pPr>
            <a:r>
              <a:rPr lang="en-IE" dirty="0" smtClean="0">
                <a:solidFill>
                  <a:srgbClr val="002060"/>
                </a:solidFill>
              </a:rPr>
              <a:t>Employment/unemployment</a:t>
            </a:r>
          </a:p>
          <a:p>
            <a:pPr lvl="1">
              <a:lnSpc>
                <a:spcPct val="150000"/>
              </a:lnSpc>
            </a:pPr>
            <a:r>
              <a:rPr lang="en-IE" dirty="0" smtClean="0">
                <a:solidFill>
                  <a:srgbClr val="002060"/>
                </a:solidFill>
              </a:rPr>
              <a:t>Sector</a:t>
            </a:r>
          </a:p>
          <a:p>
            <a:pPr lvl="1">
              <a:lnSpc>
                <a:spcPct val="150000"/>
              </a:lnSpc>
            </a:pPr>
            <a:r>
              <a:rPr lang="en-IE" dirty="0" smtClean="0">
                <a:solidFill>
                  <a:srgbClr val="002060"/>
                </a:solidFill>
              </a:rPr>
              <a:t>Occupation</a:t>
            </a:r>
          </a:p>
          <a:p>
            <a:pPr lvl="1">
              <a:lnSpc>
                <a:spcPct val="150000"/>
              </a:lnSpc>
            </a:pPr>
            <a:r>
              <a:rPr lang="en-IE" dirty="0" smtClean="0">
                <a:solidFill>
                  <a:srgbClr val="002060"/>
                </a:solidFill>
              </a:rPr>
              <a:t>Age profile</a:t>
            </a:r>
          </a:p>
          <a:p>
            <a:pPr lvl="1">
              <a:lnSpc>
                <a:spcPct val="150000"/>
              </a:lnSpc>
            </a:pPr>
            <a:r>
              <a:rPr lang="en-IE" dirty="0" smtClean="0">
                <a:solidFill>
                  <a:srgbClr val="002060"/>
                </a:solidFill>
              </a:rPr>
              <a:t>Education levels</a:t>
            </a:r>
          </a:p>
          <a:p>
            <a:endParaRPr lang="en-IE" dirty="0"/>
          </a:p>
        </p:txBody>
      </p:sp>
      <p:sp>
        <p:nvSpPr>
          <p:cNvPr id="4" name="Slide Number Placeholder 3"/>
          <p:cNvSpPr>
            <a:spLocks noGrp="1"/>
          </p:cNvSpPr>
          <p:nvPr>
            <p:ph type="sldNum" sz="quarter" idx="12"/>
          </p:nvPr>
        </p:nvSpPr>
        <p:spPr/>
        <p:txBody>
          <a:bodyPr/>
          <a:lstStyle/>
          <a:p>
            <a:fld id="{7D76522F-E804-4931-A0E6-5C1CC621861E}" type="slidenum">
              <a:rPr lang="en-IE" smtClean="0"/>
              <a:t>15</a:t>
            </a:fld>
            <a:endParaRPr lang="en-IE"/>
          </a:p>
        </p:txBody>
      </p:sp>
      <p:pic>
        <p:nvPicPr>
          <p:cNvPr id="5"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288"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905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8856984" cy="5073427"/>
          </a:xfrm>
        </p:spPr>
        <p:txBody>
          <a:bodyPr>
            <a:normAutofit fontScale="92500" lnSpcReduction="20000"/>
          </a:bodyPr>
          <a:lstStyle/>
          <a:p>
            <a:pPr>
              <a:lnSpc>
                <a:spcPct val="150000"/>
              </a:lnSpc>
            </a:pPr>
            <a:r>
              <a:rPr lang="en-IE" sz="2800" dirty="0" smtClean="0">
                <a:solidFill>
                  <a:srgbClr val="002060"/>
                </a:solidFill>
              </a:rPr>
              <a:t>Many similarities across regions (e.g. profile of the LR, contribution of construction decline to the labour market difficulties, profile of Public Employment Service vacancies, sourcing of IT and healthcare skills from non-EEA countries etc.)</a:t>
            </a:r>
          </a:p>
          <a:p>
            <a:pPr>
              <a:lnSpc>
                <a:spcPct val="150000"/>
              </a:lnSpc>
            </a:pPr>
            <a:r>
              <a:rPr lang="en-IE" sz="2800" dirty="0" smtClean="0">
                <a:solidFill>
                  <a:srgbClr val="002060"/>
                </a:solidFill>
              </a:rPr>
              <a:t>Many differences across regions (contribution of agriculture to the regional employment, unemployment rate, labour force participation rate, share of white collar occupations in regional employment etc.) </a:t>
            </a:r>
          </a:p>
        </p:txBody>
      </p:sp>
      <p:sp>
        <p:nvSpPr>
          <p:cNvPr id="4" name="Title 1"/>
          <p:cNvSpPr>
            <a:spLocks noGrp="1"/>
          </p:cNvSpPr>
          <p:nvPr>
            <p:ph type="title"/>
          </p:nvPr>
        </p:nvSpPr>
        <p:spPr>
          <a:xfrm>
            <a:off x="107504" y="44624"/>
            <a:ext cx="8229600" cy="1143000"/>
          </a:xfrm>
        </p:spPr>
        <p:txBody>
          <a:bodyPr>
            <a:normAutofit/>
          </a:bodyPr>
          <a:lstStyle/>
          <a:p>
            <a:pPr algn="l"/>
            <a:r>
              <a:rPr lang="en-IE" sz="3600" dirty="0" smtClean="0">
                <a:solidFill>
                  <a:schemeClr val="bg1"/>
                </a:solidFill>
              </a:rPr>
              <a:t>Overall conclusion</a:t>
            </a:r>
            <a:endParaRPr lang="en-IE" sz="3600" dirty="0">
              <a:solidFill>
                <a:schemeClr val="bg1"/>
              </a:solidFill>
            </a:endParaRPr>
          </a:p>
        </p:txBody>
      </p:sp>
      <p:pic>
        <p:nvPicPr>
          <p:cNvPr id="5"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6381326"/>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428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229600" cy="864096"/>
          </a:xfrm>
        </p:spPr>
        <p:txBody>
          <a:bodyPr>
            <a:normAutofit/>
          </a:bodyPr>
          <a:lstStyle/>
          <a:p>
            <a:pPr algn="l"/>
            <a:r>
              <a:rPr lang="en-IE" sz="4000" dirty="0" smtClean="0">
                <a:solidFill>
                  <a:schemeClr val="bg1"/>
                </a:solidFill>
              </a:rPr>
              <a:t>Objective</a:t>
            </a:r>
            <a:endParaRPr lang="en-IE" sz="4000"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IE" dirty="0" smtClean="0">
                <a:solidFill>
                  <a:srgbClr val="002060"/>
                </a:solidFill>
              </a:rPr>
              <a:t>To support decision making process at regional and national level in the areas of education and training provision, labour market policies and career guidance by providing data on demand and supply of skills for the 8 NUTS 3 regions in Ireland</a:t>
            </a:r>
          </a:p>
        </p:txBody>
      </p:sp>
      <p:pic>
        <p:nvPicPr>
          <p:cNvPr id="4"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320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55"/>
            <a:ext cx="8229600" cy="1143000"/>
          </a:xfrm>
        </p:spPr>
        <p:txBody>
          <a:bodyPr>
            <a:noAutofit/>
          </a:bodyPr>
          <a:lstStyle/>
          <a:p>
            <a:pPr algn="l"/>
            <a:r>
              <a:rPr lang="en-IE" sz="3600" dirty="0" smtClean="0">
                <a:solidFill>
                  <a:schemeClr val="bg1"/>
                </a:solidFill>
              </a:rPr>
              <a:t>Regional classification:  CSO NUTS3</a:t>
            </a:r>
            <a:endParaRPr lang="en-IE" sz="3600" dirty="0">
              <a:solidFill>
                <a:schemeClr val="bg1"/>
              </a:solidFill>
            </a:endParaRPr>
          </a:p>
        </p:txBody>
      </p:sp>
      <p:pic>
        <p:nvPicPr>
          <p:cNvPr id="5" name="Picture 4" descr="http://upload.wikimedia.org/wikipedia/commons/thumb/e/e2/Island_of_Ireland_location_RoI_regions.svg/250px-Island_of_Ireland_location_RoI_regions.svg.png"/>
          <p:cNvPicPr/>
          <p:nvPr/>
        </p:nvPicPr>
        <p:blipFill>
          <a:blip r:embed="rId3">
            <a:extLst>
              <a:ext uri="{28A0092B-C50C-407E-A947-70E740481C1C}">
                <a14:useLocalDpi xmlns:a14="http://schemas.microsoft.com/office/drawing/2010/main" val="0"/>
              </a:ext>
            </a:extLst>
          </a:blip>
          <a:srcRect/>
          <a:stretch>
            <a:fillRect/>
          </a:stretch>
        </p:blipFill>
        <p:spPr bwMode="auto">
          <a:xfrm>
            <a:off x="2555776" y="980728"/>
            <a:ext cx="3600400" cy="4104456"/>
          </a:xfrm>
          <a:prstGeom prst="rect">
            <a:avLst/>
          </a:prstGeom>
          <a:noFill/>
          <a:ln>
            <a:noFill/>
          </a:ln>
        </p:spPr>
      </p:pic>
      <p:graphicFrame>
        <p:nvGraphicFramePr>
          <p:cNvPr id="6" name="Table 5"/>
          <p:cNvGraphicFramePr>
            <a:graphicFrameLocks noGrp="1"/>
          </p:cNvGraphicFramePr>
          <p:nvPr>
            <p:extLst>
              <p:ext uri="{D42A27DB-BD31-4B8C-83A1-F6EECF244321}">
                <p14:modId xmlns:p14="http://schemas.microsoft.com/office/powerpoint/2010/main" val="1115444127"/>
              </p:ext>
            </p:extLst>
          </p:nvPr>
        </p:nvGraphicFramePr>
        <p:xfrm>
          <a:off x="0" y="5085183"/>
          <a:ext cx="9134371" cy="1772817"/>
        </p:xfrm>
        <a:graphic>
          <a:graphicData uri="http://schemas.openxmlformats.org/drawingml/2006/table">
            <a:tbl>
              <a:tblPr firstRow="1" firstCol="1" bandRow="1">
                <a:tableStyleId>{5C22544A-7EE6-4342-B048-85BDC9FD1C3A}</a:tableStyleId>
              </a:tblPr>
              <a:tblGrid>
                <a:gridCol w="876027"/>
                <a:gridCol w="106208"/>
                <a:gridCol w="1201412"/>
                <a:gridCol w="1033897"/>
                <a:gridCol w="1005833"/>
                <a:gridCol w="1237087"/>
                <a:gridCol w="1164770"/>
                <a:gridCol w="1284934"/>
                <a:gridCol w="1224203"/>
              </a:tblGrid>
              <a:tr h="232999">
                <a:tc gridSpan="2">
                  <a:txBody>
                    <a:bodyPr/>
                    <a:lstStyle/>
                    <a:p>
                      <a:pPr>
                        <a:lnSpc>
                          <a:spcPct val="115000"/>
                        </a:lnSpc>
                        <a:spcAft>
                          <a:spcPts val="0"/>
                        </a:spcAft>
                      </a:pPr>
                      <a:r>
                        <a:rPr lang="en-IE" sz="1200" dirty="0">
                          <a:solidFill>
                            <a:schemeClr val="bg1"/>
                          </a:solidFill>
                          <a:effectLst/>
                        </a:rPr>
                        <a:t>Border </a:t>
                      </a:r>
                      <a:r>
                        <a:rPr lang="en-IE" sz="1200" dirty="0" smtClean="0">
                          <a:solidFill>
                            <a:schemeClr val="bg1"/>
                          </a:solidFill>
                          <a:effectLst/>
                        </a:rPr>
                        <a:t> (1)</a:t>
                      </a:r>
                      <a:endParaRPr lang="en-IE" sz="1200" dirty="0">
                        <a:solidFill>
                          <a:schemeClr val="bg1"/>
                        </a:solidFill>
                        <a:effectLst/>
                        <a:latin typeface="Calibri"/>
                        <a:ea typeface="Calibri"/>
                        <a:cs typeface="Times New Roman"/>
                      </a:endParaRPr>
                    </a:p>
                  </a:txBody>
                  <a:tcPr marL="68580" marR="68580" marT="0" marB="0" anchor="ctr"/>
                </a:tc>
                <a:tc hMerge="1">
                  <a:txBody>
                    <a:bodyPr/>
                    <a:lstStyle/>
                    <a:p>
                      <a:pPr>
                        <a:lnSpc>
                          <a:spcPct val="115000"/>
                        </a:lnSpc>
                        <a:spcAft>
                          <a:spcPts val="0"/>
                        </a:spcAft>
                      </a:pPr>
                      <a:endParaRPr lang="en-IE" sz="12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en-IE" sz="1200" dirty="0">
                          <a:solidFill>
                            <a:schemeClr val="bg1"/>
                          </a:solidFill>
                          <a:effectLst/>
                        </a:rPr>
                        <a:t>Dublin </a:t>
                      </a:r>
                      <a:r>
                        <a:rPr lang="en-IE" sz="1200" dirty="0" smtClean="0">
                          <a:solidFill>
                            <a:schemeClr val="bg1"/>
                          </a:solidFill>
                          <a:effectLst/>
                        </a:rPr>
                        <a:t> (5)</a:t>
                      </a:r>
                      <a:endParaRPr lang="en-IE" sz="1200" dirty="0">
                        <a:solidFill>
                          <a:schemeClr val="bg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IE" sz="1200" dirty="0">
                          <a:solidFill>
                            <a:schemeClr val="bg1"/>
                          </a:solidFill>
                          <a:effectLst/>
                        </a:rPr>
                        <a:t>Mid-East </a:t>
                      </a:r>
                      <a:r>
                        <a:rPr lang="en-IE" sz="1200" dirty="0" smtClean="0">
                          <a:solidFill>
                            <a:schemeClr val="bg1"/>
                          </a:solidFill>
                          <a:effectLst/>
                        </a:rPr>
                        <a:t> (4)</a:t>
                      </a:r>
                      <a:endParaRPr lang="en-IE" sz="1200" dirty="0">
                        <a:solidFill>
                          <a:schemeClr val="bg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IE" sz="1200" dirty="0">
                          <a:solidFill>
                            <a:schemeClr val="bg1"/>
                          </a:solidFill>
                          <a:effectLst/>
                        </a:rPr>
                        <a:t>Midland </a:t>
                      </a:r>
                      <a:r>
                        <a:rPr lang="en-IE" sz="1200" dirty="0" smtClean="0">
                          <a:solidFill>
                            <a:schemeClr val="bg1"/>
                          </a:solidFill>
                          <a:effectLst/>
                        </a:rPr>
                        <a:t> (3)</a:t>
                      </a:r>
                      <a:endParaRPr lang="en-IE" sz="1200" dirty="0">
                        <a:solidFill>
                          <a:schemeClr val="bg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IE" sz="1200" dirty="0">
                          <a:solidFill>
                            <a:schemeClr val="bg1"/>
                          </a:solidFill>
                          <a:effectLst/>
                        </a:rPr>
                        <a:t>Mid-West </a:t>
                      </a:r>
                      <a:r>
                        <a:rPr lang="en-IE" sz="1200" dirty="0" smtClean="0">
                          <a:solidFill>
                            <a:schemeClr val="bg1"/>
                          </a:solidFill>
                          <a:effectLst/>
                        </a:rPr>
                        <a:t> (8)</a:t>
                      </a:r>
                      <a:endParaRPr lang="en-IE" sz="1200" dirty="0">
                        <a:solidFill>
                          <a:schemeClr val="bg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IE" sz="1200" dirty="0">
                          <a:solidFill>
                            <a:schemeClr val="bg1"/>
                          </a:solidFill>
                          <a:effectLst/>
                        </a:rPr>
                        <a:t>West </a:t>
                      </a:r>
                      <a:r>
                        <a:rPr lang="en-IE" sz="1200" dirty="0" smtClean="0">
                          <a:solidFill>
                            <a:schemeClr val="bg1"/>
                          </a:solidFill>
                          <a:effectLst/>
                        </a:rPr>
                        <a:t> (2)</a:t>
                      </a:r>
                      <a:endParaRPr lang="en-IE" sz="1200" dirty="0">
                        <a:solidFill>
                          <a:schemeClr val="bg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IE" sz="1200" dirty="0">
                          <a:solidFill>
                            <a:schemeClr val="bg1"/>
                          </a:solidFill>
                          <a:effectLst/>
                        </a:rPr>
                        <a:t>South-East </a:t>
                      </a:r>
                      <a:r>
                        <a:rPr lang="en-IE" sz="1200" dirty="0" smtClean="0">
                          <a:solidFill>
                            <a:schemeClr val="bg1"/>
                          </a:solidFill>
                          <a:effectLst/>
                        </a:rPr>
                        <a:t> (6)</a:t>
                      </a:r>
                      <a:endParaRPr lang="en-IE" sz="1200" dirty="0">
                        <a:solidFill>
                          <a:schemeClr val="bg1"/>
                        </a:solidFill>
                        <a:effectLst/>
                        <a:latin typeface="Calibri"/>
                        <a:ea typeface="Calibri"/>
                        <a:cs typeface="Times New Roman"/>
                      </a:endParaRPr>
                    </a:p>
                  </a:txBody>
                  <a:tcPr marL="68580" marR="68580" marT="0" marB="0" anchor="ctr"/>
                </a:tc>
                <a:tc>
                  <a:txBody>
                    <a:bodyPr/>
                    <a:lstStyle/>
                    <a:p>
                      <a:pPr>
                        <a:lnSpc>
                          <a:spcPct val="115000"/>
                        </a:lnSpc>
                        <a:spcAft>
                          <a:spcPts val="0"/>
                        </a:spcAft>
                      </a:pPr>
                      <a:r>
                        <a:rPr lang="en-IE" sz="1200" dirty="0">
                          <a:solidFill>
                            <a:schemeClr val="bg1"/>
                          </a:solidFill>
                          <a:effectLst/>
                        </a:rPr>
                        <a:t>South-West </a:t>
                      </a:r>
                      <a:r>
                        <a:rPr lang="en-IE" sz="1200" dirty="0" smtClean="0">
                          <a:solidFill>
                            <a:schemeClr val="bg1"/>
                          </a:solidFill>
                          <a:effectLst/>
                        </a:rPr>
                        <a:t> (7)</a:t>
                      </a:r>
                      <a:endParaRPr lang="en-IE" sz="1200" dirty="0">
                        <a:solidFill>
                          <a:schemeClr val="bg1"/>
                        </a:solidFill>
                        <a:effectLst/>
                        <a:latin typeface="Calibri"/>
                        <a:ea typeface="Calibri"/>
                        <a:cs typeface="Times New Roman"/>
                      </a:endParaRPr>
                    </a:p>
                  </a:txBody>
                  <a:tcPr marL="68580" marR="68580" marT="0" marB="0" anchor="ctr"/>
                </a:tc>
              </a:tr>
              <a:tr h="232999">
                <a:tc gridSpan="2">
                  <a:txBody>
                    <a:bodyPr/>
                    <a:lstStyle/>
                    <a:p>
                      <a:pPr>
                        <a:lnSpc>
                          <a:spcPct val="115000"/>
                        </a:lnSpc>
                        <a:spcAft>
                          <a:spcPts val="0"/>
                        </a:spcAft>
                      </a:pPr>
                      <a:r>
                        <a:rPr lang="en-IE" sz="1200" b="0" dirty="0">
                          <a:solidFill>
                            <a:srgbClr val="000000"/>
                          </a:solidFill>
                          <a:effectLst/>
                        </a:rPr>
                        <a:t>Cavan</a:t>
                      </a:r>
                      <a:endParaRPr lang="en-IE" sz="1200" b="0" dirty="0">
                        <a:solidFill>
                          <a:srgbClr val="000000"/>
                        </a:solidFill>
                        <a:effectLst/>
                        <a:latin typeface="Calibri"/>
                        <a:ea typeface="Calibri"/>
                        <a:cs typeface="Times New Roman"/>
                      </a:endParaRPr>
                    </a:p>
                  </a:txBody>
                  <a:tcPr marL="68580" marR="68580" marT="0" marB="0" anchor="ctr">
                    <a:solidFill>
                      <a:schemeClr val="bg1"/>
                    </a:solidFill>
                  </a:tcPr>
                </a:tc>
                <a:tc hMerge="1">
                  <a:txBody>
                    <a:bodyPr/>
                    <a:lstStyle/>
                    <a:p>
                      <a:pPr>
                        <a:lnSpc>
                          <a:spcPct val="115000"/>
                        </a:lnSpc>
                        <a:spcAft>
                          <a:spcPts val="0"/>
                        </a:spcAft>
                      </a:pP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smtClean="0">
                          <a:effectLst/>
                        </a:rPr>
                        <a:t>Dublin City</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Kildare</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Laois</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Clare</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a:effectLst/>
                        </a:rPr>
                        <a:t>Galway City</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Carlow</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Cork City</a:t>
                      </a:r>
                      <a:endParaRPr lang="en-IE" sz="1200">
                        <a:effectLst/>
                        <a:latin typeface="Calibri"/>
                        <a:ea typeface="Calibri"/>
                        <a:cs typeface="Times New Roman"/>
                      </a:endParaRPr>
                    </a:p>
                  </a:txBody>
                  <a:tcPr marL="68580" marR="68580" marT="0" marB="0" anchor="ctr">
                    <a:solidFill>
                      <a:schemeClr val="bg1"/>
                    </a:solidFill>
                  </a:tcPr>
                </a:tc>
              </a:tr>
              <a:tr h="232999">
                <a:tc gridSpan="2">
                  <a:txBody>
                    <a:bodyPr/>
                    <a:lstStyle/>
                    <a:p>
                      <a:pPr>
                        <a:lnSpc>
                          <a:spcPct val="115000"/>
                        </a:lnSpc>
                        <a:spcAft>
                          <a:spcPts val="0"/>
                        </a:spcAft>
                      </a:pPr>
                      <a:r>
                        <a:rPr lang="en-IE" sz="1200" b="0" dirty="0">
                          <a:solidFill>
                            <a:srgbClr val="000000"/>
                          </a:solidFill>
                          <a:effectLst/>
                        </a:rPr>
                        <a:t>Donegal</a:t>
                      </a:r>
                      <a:endParaRPr lang="en-IE" sz="1200" b="0" dirty="0">
                        <a:solidFill>
                          <a:srgbClr val="000000"/>
                        </a:solidFill>
                        <a:effectLst/>
                        <a:latin typeface="Calibri"/>
                        <a:ea typeface="Calibri"/>
                        <a:cs typeface="Times New Roman"/>
                      </a:endParaRPr>
                    </a:p>
                  </a:txBody>
                  <a:tcPr marL="68580" marR="68580" marT="0" marB="0" anchor="ctr">
                    <a:solidFill>
                      <a:schemeClr val="bg1"/>
                    </a:solidFill>
                  </a:tcPr>
                </a:tc>
                <a:tc hMerge="1">
                  <a:txBody>
                    <a:bodyPr/>
                    <a:lstStyle/>
                    <a:p>
                      <a:pPr>
                        <a:lnSpc>
                          <a:spcPct val="115000"/>
                        </a:lnSpc>
                        <a:spcAft>
                          <a:spcPts val="0"/>
                        </a:spcAft>
                      </a:pP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smtClean="0">
                          <a:effectLst/>
                          <a:latin typeface="Calibri"/>
                          <a:ea typeface="Calibri"/>
                          <a:cs typeface="Times New Roman"/>
                        </a:rPr>
                        <a:t>Dublin</a:t>
                      </a:r>
                      <a:r>
                        <a:rPr lang="en-IE" sz="1200" baseline="0" dirty="0" smtClean="0">
                          <a:effectLst/>
                          <a:latin typeface="Calibri"/>
                          <a:ea typeface="Calibri"/>
                          <a:cs typeface="Times New Roman"/>
                        </a:rPr>
                        <a:t> County</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a:effectLst/>
                        </a:rPr>
                        <a:t>Meath</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Longford</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a:effectLst/>
                        </a:rPr>
                        <a:t>Limerick City</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smtClean="0">
                          <a:effectLst/>
                          <a:latin typeface="Calibri"/>
                          <a:ea typeface="Calibri"/>
                          <a:cs typeface="Times New Roman"/>
                        </a:rPr>
                        <a:t>Galway County</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Kilkenny</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Cork County</a:t>
                      </a:r>
                      <a:endParaRPr lang="en-IE" sz="1200">
                        <a:effectLst/>
                        <a:latin typeface="Calibri"/>
                        <a:ea typeface="Calibri"/>
                        <a:cs typeface="Times New Roman"/>
                      </a:endParaRPr>
                    </a:p>
                  </a:txBody>
                  <a:tcPr marL="68580" marR="68580" marT="0" marB="0" anchor="ctr">
                    <a:solidFill>
                      <a:schemeClr val="bg1"/>
                    </a:solidFill>
                  </a:tcPr>
                </a:tc>
              </a:tr>
              <a:tr h="303911">
                <a:tc gridSpan="2">
                  <a:txBody>
                    <a:bodyPr/>
                    <a:lstStyle/>
                    <a:p>
                      <a:pPr>
                        <a:lnSpc>
                          <a:spcPct val="115000"/>
                        </a:lnSpc>
                        <a:spcAft>
                          <a:spcPts val="0"/>
                        </a:spcAft>
                      </a:pPr>
                      <a:r>
                        <a:rPr lang="en-IE" sz="1200" b="0" dirty="0">
                          <a:solidFill>
                            <a:srgbClr val="000000"/>
                          </a:solidFill>
                          <a:effectLst/>
                        </a:rPr>
                        <a:t>Leitrim</a:t>
                      </a:r>
                      <a:endParaRPr lang="en-IE" sz="1200" b="0" dirty="0">
                        <a:solidFill>
                          <a:srgbClr val="000000"/>
                        </a:solidFill>
                        <a:effectLst/>
                        <a:latin typeface="Calibri"/>
                        <a:ea typeface="Calibri"/>
                        <a:cs typeface="Times New Roman"/>
                      </a:endParaRPr>
                    </a:p>
                  </a:txBody>
                  <a:tcPr marL="68580" marR="68580" marT="0" marB="0" anchor="ctr">
                    <a:solidFill>
                      <a:schemeClr val="bg1"/>
                    </a:solidFill>
                  </a:tcPr>
                </a:tc>
                <a:tc hMerge="1">
                  <a:txBody>
                    <a:bodyPr/>
                    <a:lstStyle/>
                    <a:p>
                      <a:pPr>
                        <a:lnSpc>
                          <a:spcPct val="115000"/>
                        </a:lnSpc>
                        <a:spcAft>
                          <a:spcPts val="0"/>
                        </a:spcAft>
                      </a:pPr>
                      <a:endParaRPr lang="en-IE" sz="1200" dirty="0">
                        <a:effectLst/>
                        <a:latin typeface="Calibri"/>
                        <a:ea typeface="Calibri"/>
                        <a:cs typeface="Times New Roman"/>
                      </a:endParaRPr>
                    </a:p>
                  </a:txBody>
                  <a:tcPr marL="68580" marR="68580" marT="0" marB="0" anchor="ctr">
                    <a:solidFill>
                      <a:schemeClr val="bg1"/>
                    </a:solidFill>
                  </a:tcPr>
                </a:tc>
                <a:tc>
                  <a:txBody>
                    <a:bodyPr/>
                    <a:lstStyle/>
                    <a:p>
                      <a:endParaRPr lang="en-IE"/>
                    </a:p>
                  </a:txBody>
                  <a:tcPr marL="68580" marR="68580" marT="0" marB="0" anchor="ctr">
                    <a:solidFill>
                      <a:schemeClr val="bg1"/>
                    </a:solidFill>
                  </a:tcPr>
                </a:tc>
                <a:tc>
                  <a:txBody>
                    <a:bodyPr/>
                    <a:lstStyle/>
                    <a:p>
                      <a:pPr>
                        <a:lnSpc>
                          <a:spcPct val="115000"/>
                        </a:lnSpc>
                        <a:spcAft>
                          <a:spcPts val="0"/>
                        </a:spcAft>
                      </a:pPr>
                      <a:r>
                        <a:rPr lang="en-IE" sz="1200" dirty="0">
                          <a:effectLst/>
                        </a:rPr>
                        <a:t>Wicklow</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a:effectLst/>
                        </a:rPr>
                        <a:t>Offaly</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Limerick County</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a:effectLst/>
                        </a:rPr>
                        <a:t>Mayo</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South Tipperary</a:t>
                      </a:r>
                      <a:endParaRPr lang="en-IE" sz="120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Kerry</a:t>
                      </a:r>
                      <a:endParaRPr lang="en-IE" sz="1200">
                        <a:effectLst/>
                        <a:latin typeface="Calibri"/>
                        <a:ea typeface="Calibri"/>
                        <a:cs typeface="Times New Roman"/>
                      </a:endParaRPr>
                    </a:p>
                  </a:txBody>
                  <a:tcPr marL="68580" marR="68580" marT="0" marB="0" anchor="ctr">
                    <a:solidFill>
                      <a:schemeClr val="bg1"/>
                    </a:solidFill>
                  </a:tcPr>
                </a:tc>
              </a:tr>
              <a:tr h="303911">
                <a:tc gridSpan="2">
                  <a:txBody>
                    <a:bodyPr/>
                    <a:lstStyle/>
                    <a:p>
                      <a:pPr>
                        <a:lnSpc>
                          <a:spcPct val="115000"/>
                        </a:lnSpc>
                        <a:spcAft>
                          <a:spcPts val="0"/>
                        </a:spcAft>
                      </a:pPr>
                      <a:r>
                        <a:rPr lang="en-IE" sz="1200" b="0" dirty="0">
                          <a:solidFill>
                            <a:srgbClr val="000000"/>
                          </a:solidFill>
                          <a:effectLst/>
                        </a:rPr>
                        <a:t>Louth</a:t>
                      </a:r>
                      <a:endParaRPr lang="en-IE" sz="1200" b="0" dirty="0">
                        <a:solidFill>
                          <a:srgbClr val="000000"/>
                        </a:solidFill>
                        <a:effectLst/>
                        <a:latin typeface="Calibri"/>
                        <a:ea typeface="Calibri"/>
                        <a:cs typeface="Times New Roman"/>
                      </a:endParaRPr>
                    </a:p>
                  </a:txBody>
                  <a:tcPr marL="68580" marR="68580" marT="0" marB="0" anchor="ctr">
                    <a:solidFill>
                      <a:schemeClr val="bg1"/>
                    </a:solidFill>
                  </a:tcPr>
                </a:tc>
                <a:tc hMerge="1">
                  <a:txBody>
                    <a:bodyPr/>
                    <a:lstStyle/>
                    <a:p>
                      <a:pPr>
                        <a:lnSpc>
                          <a:spcPct val="115000"/>
                        </a:lnSpc>
                        <a:spcAft>
                          <a:spcPts val="0"/>
                        </a:spcAft>
                      </a:pPr>
                      <a:endParaRPr lang="en-IE" sz="1200" dirty="0">
                        <a:effectLst/>
                        <a:latin typeface="Calibri"/>
                        <a:ea typeface="Calibri"/>
                        <a:cs typeface="Times New Roman"/>
                      </a:endParaRPr>
                    </a:p>
                  </a:txBody>
                  <a:tcPr marL="68580" marR="68580" marT="0" marB="0" anchor="ctr">
                    <a:solidFill>
                      <a:schemeClr val="bg1"/>
                    </a:solidFill>
                  </a:tcPr>
                </a:tc>
                <a:tc gridSpan="2">
                  <a:txBody>
                    <a:bodyPr/>
                    <a:lstStyle/>
                    <a:p>
                      <a:endParaRPr lang="en-IE"/>
                    </a:p>
                  </a:txBody>
                  <a:tcPr marL="68580" marR="68580" marT="0" marB="0" anchor="ctr">
                    <a:solidFill>
                      <a:schemeClr val="bg1"/>
                    </a:solidFill>
                  </a:tcPr>
                </a:tc>
                <a:tc hMerge="1">
                  <a:txBody>
                    <a:bodyPr/>
                    <a:lstStyle/>
                    <a:p>
                      <a:endParaRPr lang="en-IE"/>
                    </a:p>
                  </a:txBody>
                  <a:tcPr/>
                </a:tc>
                <a:tc>
                  <a:txBody>
                    <a:bodyPr/>
                    <a:lstStyle/>
                    <a:p>
                      <a:pPr>
                        <a:lnSpc>
                          <a:spcPct val="115000"/>
                        </a:lnSpc>
                        <a:spcAft>
                          <a:spcPts val="0"/>
                        </a:spcAft>
                      </a:pPr>
                      <a:r>
                        <a:rPr lang="en-IE" sz="1200" dirty="0">
                          <a:effectLst/>
                        </a:rPr>
                        <a:t>Westmeath</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dirty="0">
                          <a:effectLst/>
                        </a:rPr>
                        <a:t>North Tipperary</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spcAft>
                          <a:spcPts val="0"/>
                        </a:spcAft>
                      </a:pPr>
                      <a:r>
                        <a:rPr lang="en-IE" sz="1200">
                          <a:effectLst/>
                        </a:rPr>
                        <a:t>Roscommon</a:t>
                      </a:r>
                      <a:endParaRPr lang="en-IE" sz="1200">
                        <a:effectLst/>
                        <a:latin typeface="Calibri"/>
                        <a:ea typeface="Calibri"/>
                        <a:cs typeface="Times New Roman"/>
                      </a:endParaRPr>
                    </a:p>
                  </a:txBody>
                  <a:tcPr marL="68580" marR="68580" marT="0" marB="0" anchor="ctr">
                    <a:solidFill>
                      <a:schemeClr val="bg1"/>
                    </a:solidFill>
                  </a:tcPr>
                </a:tc>
                <a:tc gridSpan="2">
                  <a:txBody>
                    <a:bodyPr/>
                    <a:lstStyle/>
                    <a:p>
                      <a:pPr>
                        <a:lnSpc>
                          <a:spcPct val="115000"/>
                        </a:lnSpc>
                        <a:spcAft>
                          <a:spcPts val="0"/>
                        </a:spcAft>
                      </a:pPr>
                      <a:r>
                        <a:rPr lang="en-IE" sz="1200" dirty="0">
                          <a:effectLst/>
                        </a:rPr>
                        <a:t>Waterford City</a:t>
                      </a:r>
                      <a:endParaRPr lang="en-IE" sz="1200" dirty="0">
                        <a:effectLst/>
                        <a:latin typeface="Calibri"/>
                        <a:ea typeface="Calibri"/>
                        <a:cs typeface="Times New Roman"/>
                      </a:endParaRPr>
                    </a:p>
                  </a:txBody>
                  <a:tcPr marL="68580" marR="68580" marT="0" marB="0" anchor="ctr">
                    <a:solidFill>
                      <a:schemeClr val="bg1"/>
                    </a:solidFill>
                  </a:tcPr>
                </a:tc>
                <a:tc hMerge="1">
                  <a:txBody>
                    <a:bodyPr/>
                    <a:lstStyle/>
                    <a:p>
                      <a:endParaRPr lang="en-IE"/>
                    </a:p>
                  </a:txBody>
                  <a:tcPr/>
                </a:tc>
              </a:tr>
              <a:tr h="232999">
                <a:tc gridSpan="3">
                  <a:txBody>
                    <a:bodyPr/>
                    <a:lstStyle/>
                    <a:p>
                      <a:pPr>
                        <a:lnSpc>
                          <a:spcPct val="115000"/>
                        </a:lnSpc>
                        <a:spcAft>
                          <a:spcPts val="0"/>
                        </a:spcAft>
                      </a:pPr>
                      <a:r>
                        <a:rPr lang="en-IE" sz="1200" b="0" dirty="0">
                          <a:solidFill>
                            <a:srgbClr val="000000"/>
                          </a:solidFill>
                          <a:effectLst/>
                        </a:rPr>
                        <a:t>Monaghan</a:t>
                      </a:r>
                      <a:endParaRPr lang="en-IE" sz="1200" b="0" dirty="0">
                        <a:solidFill>
                          <a:srgbClr val="000000"/>
                        </a:solidFill>
                        <a:effectLst/>
                        <a:latin typeface="Calibri"/>
                        <a:ea typeface="Calibri"/>
                        <a:cs typeface="Times New Roman"/>
                      </a:endParaRPr>
                    </a:p>
                  </a:txBody>
                  <a:tcPr marL="68580" marR="68580" marT="0" marB="0" anchor="ctr">
                    <a:solidFill>
                      <a:schemeClr val="bg1"/>
                    </a:solidFill>
                  </a:tcPr>
                </a:tc>
                <a:tc hMerge="1">
                  <a:txBody>
                    <a:bodyPr/>
                    <a:lstStyle/>
                    <a:p>
                      <a:endParaRPr lang="en-IE"/>
                    </a:p>
                  </a:txBody>
                  <a:tcPr/>
                </a:tc>
                <a:tc hMerge="1">
                  <a:txBody>
                    <a:bodyPr/>
                    <a:lstStyle/>
                    <a:p>
                      <a:endParaRPr lang="en-IE"/>
                    </a:p>
                  </a:txBody>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c gridSpan="2">
                  <a:txBody>
                    <a:bodyPr/>
                    <a:lstStyle/>
                    <a:p>
                      <a:pPr>
                        <a:lnSpc>
                          <a:spcPct val="115000"/>
                        </a:lnSpc>
                        <a:spcAft>
                          <a:spcPts val="0"/>
                        </a:spcAft>
                      </a:pPr>
                      <a:r>
                        <a:rPr lang="en-IE" sz="1200" dirty="0">
                          <a:effectLst/>
                        </a:rPr>
                        <a:t>Waterford County</a:t>
                      </a:r>
                      <a:endParaRPr lang="en-IE" sz="1200" dirty="0">
                        <a:effectLst/>
                        <a:latin typeface="Calibri"/>
                        <a:ea typeface="Calibri"/>
                        <a:cs typeface="Times New Roman"/>
                      </a:endParaRPr>
                    </a:p>
                  </a:txBody>
                  <a:tcPr marL="68580" marR="68580" marT="0" marB="0" anchor="ctr">
                    <a:solidFill>
                      <a:schemeClr val="bg1"/>
                    </a:solidFill>
                  </a:tcPr>
                </a:tc>
                <a:tc hMerge="1">
                  <a:txBody>
                    <a:bodyPr/>
                    <a:lstStyle/>
                    <a:p>
                      <a:endParaRPr lang="en-IE"/>
                    </a:p>
                  </a:txBody>
                  <a:tcPr/>
                </a:tc>
              </a:tr>
              <a:tr h="232999">
                <a:tc>
                  <a:txBody>
                    <a:bodyPr/>
                    <a:lstStyle/>
                    <a:p>
                      <a:pPr>
                        <a:lnSpc>
                          <a:spcPct val="115000"/>
                        </a:lnSpc>
                        <a:spcAft>
                          <a:spcPts val="0"/>
                        </a:spcAft>
                      </a:pPr>
                      <a:r>
                        <a:rPr lang="en-IE" sz="1200" b="0" dirty="0">
                          <a:solidFill>
                            <a:srgbClr val="000000"/>
                          </a:solidFill>
                          <a:effectLst/>
                        </a:rPr>
                        <a:t>Sligo</a:t>
                      </a:r>
                      <a:endParaRPr lang="en-IE" sz="1200" b="0" dirty="0">
                        <a:solidFill>
                          <a:srgbClr val="000000"/>
                        </a:solidFill>
                        <a:effectLst/>
                        <a:latin typeface="Calibri"/>
                        <a:ea typeface="Calibri"/>
                        <a:cs typeface="Times New Roman"/>
                      </a:endParaRPr>
                    </a:p>
                  </a:txBody>
                  <a:tcPr marL="68580" marR="68580" marT="0" marB="0" anchor="ctr">
                    <a:solidFill>
                      <a:schemeClr val="bg1"/>
                    </a:solidFill>
                  </a:tcPr>
                </a:tc>
                <a:tc gridSpan="2">
                  <a:txBody>
                    <a:bodyPr/>
                    <a:lstStyle/>
                    <a:p>
                      <a:pPr>
                        <a:lnSpc>
                          <a:spcPct val="115000"/>
                        </a:lnSpc>
                      </a:pPr>
                      <a:endParaRPr lang="en-IE" sz="1200">
                        <a:effectLst/>
                        <a:latin typeface="Calibri"/>
                        <a:cs typeface="Times New Roman"/>
                      </a:endParaRPr>
                    </a:p>
                  </a:txBody>
                  <a:tcPr marL="68580" marR="68580" marT="0" marB="0" anchor="b">
                    <a:solidFill>
                      <a:schemeClr val="bg1"/>
                    </a:solidFill>
                  </a:tcPr>
                </a:tc>
                <a:tc hMerge="1">
                  <a:txBody>
                    <a:bodyPr/>
                    <a:lstStyle/>
                    <a:p>
                      <a:endParaRPr lang="en-IE"/>
                    </a:p>
                  </a:txBody>
                  <a:tcPr/>
                </a:tc>
                <a:tc>
                  <a:txBody>
                    <a:bodyPr/>
                    <a:lstStyle/>
                    <a:p>
                      <a:pPr>
                        <a:lnSpc>
                          <a:spcPct val="115000"/>
                        </a:lnSpc>
                      </a:pPr>
                      <a:endParaRPr lang="en-IE" sz="1200">
                        <a:effectLst/>
                        <a:latin typeface="Calibri"/>
                        <a:cs typeface="Times New Roman"/>
                      </a:endParaRPr>
                    </a:p>
                  </a:txBody>
                  <a:tcPr marL="68580" marR="68580" marT="0" marB="0" anchor="b">
                    <a:solidFill>
                      <a:schemeClr val="bg1"/>
                    </a:solidFill>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c>
                  <a:txBody>
                    <a:bodyPr/>
                    <a:lstStyle/>
                    <a:p>
                      <a:pPr>
                        <a:lnSpc>
                          <a:spcPct val="115000"/>
                        </a:lnSpc>
                        <a:spcAft>
                          <a:spcPts val="0"/>
                        </a:spcAft>
                      </a:pPr>
                      <a:r>
                        <a:rPr lang="en-IE" sz="1200" dirty="0">
                          <a:effectLst/>
                        </a:rPr>
                        <a:t>Wexford</a:t>
                      </a:r>
                      <a:endParaRPr lang="en-IE" sz="1200" dirty="0">
                        <a:effectLst/>
                        <a:latin typeface="Calibri"/>
                        <a:ea typeface="Calibri"/>
                        <a:cs typeface="Times New Roman"/>
                      </a:endParaRPr>
                    </a:p>
                  </a:txBody>
                  <a:tcPr marL="68580" marR="68580" marT="0" marB="0" anchor="ctr">
                    <a:solidFill>
                      <a:schemeClr val="bg1"/>
                    </a:solidFill>
                  </a:tcPr>
                </a:tc>
                <a:tc>
                  <a:txBody>
                    <a:bodyPr/>
                    <a:lstStyle/>
                    <a:p>
                      <a:pPr>
                        <a:lnSpc>
                          <a:spcPct val="115000"/>
                        </a:lnSpc>
                      </a:pPr>
                      <a:endParaRPr lang="en-IE" sz="1200" dirty="0">
                        <a:effectLst/>
                        <a:latin typeface="Calibri"/>
                        <a:cs typeface="Times New Roman"/>
                      </a:endParaRPr>
                    </a:p>
                  </a:txBody>
                  <a:tcPr marL="68580" marR="68580" marT="0" marB="0" anchor="b">
                    <a:solidFill>
                      <a:schemeClr val="bg1"/>
                    </a:solidFill>
                  </a:tcPr>
                </a:tc>
              </a:tr>
            </a:tbl>
          </a:graphicData>
        </a:graphic>
      </p:graphicFrame>
    </p:spTree>
    <p:extLst>
      <p:ext uri="{BB962C8B-B14F-4D97-AF65-F5344CB8AC3E}">
        <p14:creationId xmlns:p14="http://schemas.microsoft.com/office/powerpoint/2010/main" val="235487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2" y="44624"/>
            <a:ext cx="8229600" cy="1143000"/>
          </a:xfrm>
        </p:spPr>
        <p:txBody>
          <a:bodyPr>
            <a:normAutofit/>
          </a:bodyPr>
          <a:lstStyle/>
          <a:p>
            <a:pPr algn="l"/>
            <a:r>
              <a:rPr lang="en-IE" sz="3200" dirty="0" smtClean="0">
                <a:solidFill>
                  <a:schemeClr val="bg1"/>
                </a:solidFill>
              </a:rPr>
              <a:t>Key labour market indicators, q1 2013</a:t>
            </a:r>
            <a:endParaRPr lang="en-IE" sz="3200"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53860757"/>
              </p:ext>
            </p:extLst>
          </p:nvPr>
        </p:nvGraphicFramePr>
        <p:xfrm>
          <a:off x="179508" y="1412777"/>
          <a:ext cx="8706808" cy="4541425"/>
        </p:xfrm>
        <a:graphic>
          <a:graphicData uri="http://schemas.openxmlformats.org/drawingml/2006/table">
            <a:tbl>
              <a:tblPr firstRow="1" firstCol="1" bandRow="1">
                <a:tableStyleId>{5C22544A-7EE6-4342-B048-85BDC9FD1C3A}</a:tableStyleId>
              </a:tblPr>
              <a:tblGrid>
                <a:gridCol w="1167448"/>
                <a:gridCol w="753936"/>
                <a:gridCol w="753936"/>
                <a:gridCol w="753936"/>
                <a:gridCol w="753936"/>
                <a:gridCol w="753936"/>
                <a:gridCol w="753936"/>
                <a:gridCol w="753936"/>
                <a:gridCol w="753936"/>
                <a:gridCol w="753936"/>
                <a:gridCol w="753936"/>
              </a:tblGrid>
              <a:tr h="927755">
                <a:tc>
                  <a:txBody>
                    <a:bodyPr/>
                    <a:lstStyle/>
                    <a:p>
                      <a:endParaRPr lang="en-IE" sz="1600" dirty="0">
                        <a:effectLst/>
                        <a:latin typeface="Calibri"/>
                        <a:cs typeface="Times New Roman"/>
                      </a:endParaRPr>
                    </a:p>
                  </a:txBody>
                  <a:tcPr marL="68580" marR="68580" marT="0" marB="0"/>
                </a:tc>
                <a:tc>
                  <a:txBody>
                    <a:bodyPr/>
                    <a:lstStyle/>
                    <a:p>
                      <a:pPr algn="ctr">
                        <a:lnSpc>
                          <a:spcPct val="115000"/>
                        </a:lnSpc>
                        <a:spcAft>
                          <a:spcPts val="0"/>
                        </a:spcAft>
                      </a:pPr>
                      <a:r>
                        <a:rPr lang="en-IE" sz="1600" dirty="0">
                          <a:effectLst/>
                        </a:rPr>
                        <a:t>Area km2</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dirty="0" smtClean="0">
                          <a:effectLst/>
                        </a:rPr>
                        <a:t>POP 000s</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dirty="0">
                          <a:effectLst/>
                        </a:rPr>
                        <a:t>P/km</a:t>
                      </a:r>
                      <a:r>
                        <a:rPr lang="en-IE" sz="1600" baseline="30000" dirty="0">
                          <a:effectLst/>
                        </a:rPr>
                        <a:t>2</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dirty="0">
                          <a:effectLst/>
                        </a:rPr>
                        <a:t>WAP (15-64</a:t>
                      </a:r>
                      <a:r>
                        <a:rPr lang="en-IE" sz="1600" dirty="0" smtClean="0">
                          <a:effectLst/>
                        </a:rPr>
                        <a:t>) 000s</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dirty="0" smtClean="0">
                          <a:effectLst/>
                        </a:rPr>
                        <a:t>LF 000s</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dirty="0" smtClean="0">
                          <a:effectLst/>
                        </a:rPr>
                        <a:t>E 000s</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dirty="0" smtClean="0">
                          <a:effectLst/>
                        </a:rPr>
                        <a:t>UE 000s</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dirty="0">
                          <a:effectLst/>
                        </a:rPr>
                        <a:t>E rate</a:t>
                      </a:r>
                      <a:endParaRPr lang="en-IE"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a:effectLst/>
                        </a:rPr>
                        <a:t>UE rate</a:t>
                      </a:r>
                      <a:endParaRPr lang="en-IE"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600">
                          <a:effectLst/>
                        </a:rPr>
                        <a:t>P rate</a:t>
                      </a:r>
                      <a:endParaRPr lang="en-IE" sz="1600">
                        <a:effectLst/>
                        <a:latin typeface="Calibri"/>
                        <a:ea typeface="Calibri"/>
                        <a:cs typeface="Times New Roman"/>
                      </a:endParaRPr>
                    </a:p>
                  </a:txBody>
                  <a:tcPr marL="68580" marR="68580" marT="0" marB="0"/>
                </a:tc>
              </a:tr>
              <a:tr h="403885">
                <a:tc>
                  <a:txBody>
                    <a:bodyPr/>
                    <a:lstStyle/>
                    <a:p>
                      <a:pPr>
                        <a:lnSpc>
                          <a:spcPct val="115000"/>
                        </a:lnSpc>
                        <a:spcAft>
                          <a:spcPts val="0"/>
                        </a:spcAft>
                      </a:pPr>
                      <a:r>
                        <a:rPr lang="en-IE" sz="1600" dirty="0">
                          <a:effectLst/>
                        </a:rPr>
                        <a:t>Border</a:t>
                      </a:r>
                      <a:endParaRPr lang="en-IE" sz="1600" dirty="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12,200</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510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42</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324</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209</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177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32</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53%</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15.5%</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52%</a:t>
                      </a:r>
                      <a:endParaRPr lang="en-IE" sz="1600" kern="1200">
                        <a:solidFill>
                          <a:schemeClr val="dk1"/>
                        </a:solidFill>
                        <a:effectLst/>
                        <a:latin typeface="+mn-lt"/>
                        <a:ea typeface="+mn-ea"/>
                        <a:cs typeface="+mn-cs"/>
                      </a:endParaRPr>
                    </a:p>
                  </a:txBody>
                  <a:tcPr marL="68580" marR="68580" marT="0" marB="0" anchor="ctr"/>
                </a:tc>
              </a:tr>
              <a:tr h="403885">
                <a:tc>
                  <a:txBody>
                    <a:bodyPr/>
                    <a:lstStyle/>
                    <a:p>
                      <a:pPr>
                        <a:lnSpc>
                          <a:spcPct val="115000"/>
                        </a:lnSpc>
                        <a:spcAft>
                          <a:spcPts val="0"/>
                        </a:spcAft>
                      </a:pPr>
                      <a:r>
                        <a:rPr lang="en-IE" sz="1600">
                          <a:effectLst/>
                        </a:rPr>
                        <a:t>Dublin</a:t>
                      </a:r>
                      <a:endParaRPr lang="en-IE" sz="160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900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1,268</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1,408</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866</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617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547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70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62%</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11.3%</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60%</a:t>
                      </a:r>
                      <a:endParaRPr lang="en-IE" sz="1600" kern="1200">
                        <a:solidFill>
                          <a:schemeClr val="dk1"/>
                        </a:solidFill>
                        <a:effectLst/>
                        <a:latin typeface="+mn-lt"/>
                        <a:ea typeface="+mn-ea"/>
                        <a:cs typeface="+mn-cs"/>
                      </a:endParaRPr>
                    </a:p>
                  </a:txBody>
                  <a:tcPr marL="68580" marR="68580" marT="0" marB="0" anchor="ctr"/>
                </a:tc>
              </a:tr>
              <a:tr h="403885">
                <a:tc>
                  <a:txBody>
                    <a:bodyPr/>
                    <a:lstStyle/>
                    <a:p>
                      <a:pPr>
                        <a:lnSpc>
                          <a:spcPct val="115000"/>
                        </a:lnSpc>
                        <a:spcAft>
                          <a:spcPts val="0"/>
                        </a:spcAft>
                      </a:pPr>
                      <a:r>
                        <a:rPr lang="en-IE" sz="1600" dirty="0" smtClean="0">
                          <a:effectLst/>
                        </a:rPr>
                        <a:t>Mid-East</a:t>
                      </a:r>
                      <a:endParaRPr lang="en-IE" sz="1600" dirty="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6,100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542</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89</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354</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257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221</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37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61%</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14.3%</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62%</a:t>
                      </a:r>
                      <a:endParaRPr lang="en-IE" sz="1600" kern="1200">
                        <a:solidFill>
                          <a:schemeClr val="dk1"/>
                        </a:solidFill>
                        <a:effectLst/>
                        <a:latin typeface="+mn-lt"/>
                        <a:ea typeface="+mn-ea"/>
                        <a:cs typeface="+mn-cs"/>
                      </a:endParaRPr>
                    </a:p>
                  </a:txBody>
                  <a:tcPr marL="68580" marR="68580" marT="0" marB="0" anchor="ctr"/>
                </a:tc>
              </a:tr>
              <a:tr h="403885">
                <a:tc>
                  <a:txBody>
                    <a:bodyPr/>
                    <a:lstStyle/>
                    <a:p>
                      <a:pPr>
                        <a:lnSpc>
                          <a:spcPct val="115000"/>
                        </a:lnSpc>
                        <a:spcAft>
                          <a:spcPts val="0"/>
                        </a:spcAft>
                      </a:pPr>
                      <a:r>
                        <a:rPr lang="en-IE" sz="1600">
                          <a:effectLst/>
                        </a:rPr>
                        <a:t>Midland</a:t>
                      </a:r>
                      <a:endParaRPr lang="en-IE" sz="160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6,500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289</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44</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187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129</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107</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22</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56%</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17.1%</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57%</a:t>
                      </a:r>
                      <a:endParaRPr lang="en-IE" sz="1600" kern="1200">
                        <a:solidFill>
                          <a:schemeClr val="dk1"/>
                        </a:solidFill>
                        <a:effectLst/>
                        <a:latin typeface="+mn-lt"/>
                        <a:ea typeface="+mn-ea"/>
                        <a:cs typeface="+mn-cs"/>
                      </a:endParaRPr>
                    </a:p>
                  </a:txBody>
                  <a:tcPr marL="68580" marR="68580" marT="0" marB="0" anchor="ctr"/>
                </a:tc>
              </a:tr>
              <a:tr h="409032">
                <a:tc>
                  <a:txBody>
                    <a:bodyPr/>
                    <a:lstStyle/>
                    <a:p>
                      <a:pPr>
                        <a:lnSpc>
                          <a:spcPct val="115000"/>
                        </a:lnSpc>
                        <a:spcAft>
                          <a:spcPts val="0"/>
                        </a:spcAft>
                      </a:pPr>
                      <a:r>
                        <a:rPr lang="en-IE" sz="1600" dirty="0" smtClean="0">
                          <a:effectLst/>
                        </a:rPr>
                        <a:t>Mid-West</a:t>
                      </a:r>
                      <a:endParaRPr lang="en-IE" sz="1600" dirty="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8,300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378</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46</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247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174</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147</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27</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58%</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15.6%</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57%</a:t>
                      </a:r>
                      <a:endParaRPr lang="en-IE" sz="1600" kern="1200">
                        <a:solidFill>
                          <a:schemeClr val="dk1"/>
                        </a:solidFill>
                        <a:effectLst/>
                        <a:latin typeface="+mn-lt"/>
                        <a:ea typeface="+mn-ea"/>
                        <a:cs typeface="+mn-cs"/>
                      </a:endParaRPr>
                    </a:p>
                  </a:txBody>
                  <a:tcPr marL="68580" marR="68580" marT="0" marB="0" anchor="ctr"/>
                </a:tc>
              </a:tr>
              <a:tr h="372784">
                <a:tc>
                  <a:txBody>
                    <a:bodyPr/>
                    <a:lstStyle/>
                    <a:p>
                      <a:pPr>
                        <a:lnSpc>
                          <a:spcPct val="115000"/>
                        </a:lnSpc>
                        <a:spcAft>
                          <a:spcPts val="0"/>
                        </a:spcAft>
                      </a:pPr>
                      <a:r>
                        <a:rPr lang="en-IE" sz="1600" dirty="0" smtClean="0">
                          <a:effectLst/>
                        </a:rPr>
                        <a:t>South-East</a:t>
                      </a:r>
                      <a:endParaRPr lang="en-IE" sz="1600" dirty="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9,400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503</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54</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326</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229</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187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42</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55%</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18.4%</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57%</a:t>
                      </a:r>
                      <a:endParaRPr lang="en-IE" sz="1600" kern="1200" dirty="0">
                        <a:solidFill>
                          <a:schemeClr val="dk1"/>
                        </a:solidFill>
                        <a:effectLst/>
                        <a:latin typeface="+mn-lt"/>
                        <a:ea typeface="+mn-ea"/>
                        <a:cs typeface="+mn-cs"/>
                      </a:endParaRPr>
                    </a:p>
                  </a:txBody>
                  <a:tcPr marL="68580" marR="68580" marT="0" marB="0" anchor="ctr"/>
                </a:tc>
              </a:tr>
              <a:tr h="408544">
                <a:tc>
                  <a:txBody>
                    <a:bodyPr/>
                    <a:lstStyle/>
                    <a:p>
                      <a:pPr>
                        <a:lnSpc>
                          <a:spcPct val="115000"/>
                        </a:lnSpc>
                        <a:spcAft>
                          <a:spcPts val="0"/>
                        </a:spcAft>
                      </a:pPr>
                      <a:r>
                        <a:rPr lang="en-IE" sz="1600" dirty="0" smtClean="0">
                          <a:effectLst/>
                        </a:rPr>
                        <a:t>South-West</a:t>
                      </a:r>
                      <a:endParaRPr lang="en-IE" sz="1600" dirty="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12,200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670</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55</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441</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312</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277</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35</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61%</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11.1%</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57%</a:t>
                      </a:r>
                      <a:endParaRPr lang="en-IE" sz="1600" kern="1200">
                        <a:solidFill>
                          <a:schemeClr val="dk1"/>
                        </a:solidFill>
                        <a:effectLst/>
                        <a:latin typeface="+mn-lt"/>
                        <a:ea typeface="+mn-ea"/>
                        <a:cs typeface="+mn-cs"/>
                      </a:endParaRPr>
                    </a:p>
                  </a:txBody>
                  <a:tcPr marL="68580" marR="68580" marT="0" marB="0" anchor="ctr"/>
                </a:tc>
              </a:tr>
              <a:tr h="403885">
                <a:tc>
                  <a:txBody>
                    <a:bodyPr/>
                    <a:lstStyle/>
                    <a:p>
                      <a:pPr>
                        <a:lnSpc>
                          <a:spcPct val="115000"/>
                        </a:lnSpc>
                        <a:spcAft>
                          <a:spcPts val="0"/>
                        </a:spcAft>
                      </a:pPr>
                      <a:r>
                        <a:rPr lang="en-IE" sz="1600">
                          <a:effectLst/>
                        </a:rPr>
                        <a:t>West</a:t>
                      </a:r>
                      <a:endParaRPr lang="en-IE" sz="160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13,800</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439</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32</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285</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a:solidFill>
                            <a:schemeClr val="dk1"/>
                          </a:solidFill>
                          <a:effectLst/>
                          <a:latin typeface="+mn-lt"/>
                          <a:ea typeface="+mn-ea"/>
                          <a:cs typeface="+mn-cs"/>
                        </a:rPr>
                        <a:t>211</a:t>
                      </a:r>
                      <a:endParaRPr lang="en-IE" sz="16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184</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27</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62%</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12.9%</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59%</a:t>
                      </a:r>
                      <a:endParaRPr lang="en-IE" sz="1600" kern="1200" dirty="0">
                        <a:solidFill>
                          <a:schemeClr val="dk1"/>
                        </a:solidFill>
                        <a:effectLst/>
                        <a:latin typeface="+mn-lt"/>
                        <a:ea typeface="+mn-ea"/>
                        <a:cs typeface="+mn-cs"/>
                      </a:endParaRPr>
                    </a:p>
                  </a:txBody>
                  <a:tcPr marL="68580" marR="68580" marT="0" marB="0" anchor="ctr"/>
                </a:tc>
              </a:tr>
              <a:tr h="403885">
                <a:tc>
                  <a:txBody>
                    <a:bodyPr/>
                    <a:lstStyle/>
                    <a:p>
                      <a:pPr>
                        <a:lnSpc>
                          <a:spcPct val="115000"/>
                        </a:lnSpc>
                        <a:spcAft>
                          <a:spcPts val="0"/>
                        </a:spcAft>
                      </a:pPr>
                      <a:r>
                        <a:rPr lang="en-IE" sz="1600">
                          <a:effectLst/>
                        </a:rPr>
                        <a:t>Ireland</a:t>
                      </a:r>
                      <a:endParaRPr lang="en-IE" sz="1600">
                        <a:effectLst/>
                        <a:latin typeface="Calibri"/>
                        <a:ea typeface="Calibri"/>
                        <a:cs typeface="Times New Roman"/>
                      </a:endParaRPr>
                    </a:p>
                  </a:txBody>
                  <a:tcPr marL="68580" marR="68580" marT="0" marB="0"/>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69,400</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4,599</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66</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3,030</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2,087</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1,796</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291</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59%</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13.7%</a:t>
                      </a:r>
                      <a:endParaRPr lang="en-IE" sz="16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15000"/>
                        </a:lnSpc>
                        <a:spcAft>
                          <a:spcPts val="0"/>
                        </a:spcAft>
                      </a:pPr>
                      <a:r>
                        <a:rPr lang="en-GB" sz="1600" kern="1200" dirty="0">
                          <a:solidFill>
                            <a:schemeClr val="dk1"/>
                          </a:solidFill>
                          <a:effectLst/>
                          <a:latin typeface="+mn-lt"/>
                          <a:ea typeface="+mn-ea"/>
                          <a:cs typeface="+mn-cs"/>
                        </a:rPr>
                        <a:t>58%</a:t>
                      </a:r>
                      <a:endParaRPr lang="en-IE" sz="1600" kern="1200" dirty="0">
                        <a:solidFill>
                          <a:schemeClr val="dk1"/>
                        </a:solidFill>
                        <a:effectLst/>
                        <a:latin typeface="+mn-lt"/>
                        <a:ea typeface="+mn-ea"/>
                        <a:cs typeface="+mn-cs"/>
                      </a:endParaRPr>
                    </a:p>
                  </a:txBody>
                  <a:tcPr marL="68580" marR="68580" marT="0" marB="0" anchor="ctr"/>
                </a:tc>
              </a:tr>
            </a:tbl>
          </a:graphicData>
        </a:graphic>
      </p:graphicFrame>
      <p:sp>
        <p:nvSpPr>
          <p:cNvPr id="6" name="Oval 5"/>
          <p:cNvSpPr/>
          <p:nvPr/>
        </p:nvSpPr>
        <p:spPr>
          <a:xfrm>
            <a:off x="5300464" y="2708672"/>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Oval 6"/>
          <p:cNvSpPr/>
          <p:nvPr/>
        </p:nvSpPr>
        <p:spPr>
          <a:xfrm>
            <a:off x="6804248" y="2292406"/>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Oval 7"/>
          <p:cNvSpPr/>
          <p:nvPr/>
        </p:nvSpPr>
        <p:spPr>
          <a:xfrm>
            <a:off x="7524328" y="4299327"/>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Oval 8"/>
          <p:cNvSpPr/>
          <p:nvPr/>
        </p:nvSpPr>
        <p:spPr>
          <a:xfrm>
            <a:off x="8316416" y="2287375"/>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Oval 9"/>
          <p:cNvSpPr/>
          <p:nvPr/>
        </p:nvSpPr>
        <p:spPr>
          <a:xfrm>
            <a:off x="7524328" y="3501008"/>
            <a:ext cx="57606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11"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37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76" y="0"/>
            <a:ext cx="8229600" cy="1143000"/>
          </a:xfrm>
        </p:spPr>
        <p:txBody>
          <a:bodyPr>
            <a:noAutofit/>
          </a:bodyPr>
          <a:lstStyle/>
          <a:p>
            <a:pPr algn="l"/>
            <a:r>
              <a:rPr lang="en-IE" sz="2800" dirty="0" smtClean="0">
                <a:solidFill>
                  <a:schemeClr val="bg1"/>
                </a:solidFill>
              </a:rPr>
              <a:t>Regional employment and employment growth</a:t>
            </a:r>
            <a:endParaRPr lang="en-IE" sz="2800" dirty="0">
              <a:solidFill>
                <a:schemeClr val="bg1"/>
              </a:solidFill>
            </a:endParaRPr>
          </a:p>
        </p:txBody>
      </p:sp>
      <p:graphicFrame>
        <p:nvGraphicFramePr>
          <p:cNvPr id="4" name="Object 28"/>
          <p:cNvGraphicFramePr>
            <a:graphicFrameLocks/>
          </p:cNvGraphicFramePr>
          <p:nvPr>
            <p:extLst>
              <p:ext uri="{D42A27DB-BD31-4B8C-83A1-F6EECF244321}">
                <p14:modId xmlns:p14="http://schemas.microsoft.com/office/powerpoint/2010/main" val="3534811043"/>
              </p:ext>
            </p:extLst>
          </p:nvPr>
        </p:nvGraphicFramePr>
        <p:xfrm>
          <a:off x="395536" y="1772816"/>
          <a:ext cx="4104456" cy="40324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Object 30"/>
          <p:cNvGraphicFramePr>
            <a:graphicFrameLocks/>
          </p:cNvGraphicFramePr>
          <p:nvPr>
            <p:extLst>
              <p:ext uri="{D42A27DB-BD31-4B8C-83A1-F6EECF244321}">
                <p14:modId xmlns:p14="http://schemas.microsoft.com/office/powerpoint/2010/main" val="4005919538"/>
              </p:ext>
            </p:extLst>
          </p:nvPr>
        </p:nvGraphicFramePr>
        <p:xfrm>
          <a:off x="4644008" y="1628800"/>
          <a:ext cx="4032448" cy="432048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7D76522F-E804-4931-A0E6-5C1CC621861E}" type="slidenum">
              <a:rPr lang="en-IE" smtClean="0"/>
              <a:t>5</a:t>
            </a:fld>
            <a:endParaRPr lang="en-IE"/>
          </a:p>
        </p:txBody>
      </p:sp>
      <p:pic>
        <p:nvPicPr>
          <p:cNvPr id="7" name="Picture 2" descr="C:\Users\McnaboeJ\AppData\Local\Microsoft\Windows\Temporary Internet Files\Content.Outlook\02U3AWN3\solas_locku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47274" y="6391350"/>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013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229600" cy="1143000"/>
          </a:xfrm>
        </p:spPr>
        <p:txBody>
          <a:bodyPr>
            <a:normAutofit/>
          </a:bodyPr>
          <a:lstStyle/>
          <a:p>
            <a:pPr algn="l"/>
            <a:r>
              <a:rPr lang="en-IE" sz="3600" dirty="0" smtClean="0">
                <a:solidFill>
                  <a:schemeClr val="bg1"/>
                </a:solidFill>
              </a:rPr>
              <a:t>Selected key points</a:t>
            </a:r>
            <a:endParaRPr lang="en-IE" sz="3600" dirty="0">
              <a:solidFill>
                <a:schemeClr val="bg1"/>
              </a:solidFill>
            </a:endParaRPr>
          </a:p>
        </p:txBody>
      </p:sp>
      <p:sp>
        <p:nvSpPr>
          <p:cNvPr id="3" name="Content Placeholder 2"/>
          <p:cNvSpPr>
            <a:spLocks noGrp="1"/>
          </p:cNvSpPr>
          <p:nvPr>
            <p:ph idx="1"/>
          </p:nvPr>
        </p:nvSpPr>
        <p:spPr>
          <a:xfrm>
            <a:off x="457200" y="1124744"/>
            <a:ext cx="8229600" cy="5112568"/>
          </a:xfrm>
        </p:spPr>
        <p:txBody>
          <a:bodyPr>
            <a:noAutofit/>
          </a:bodyPr>
          <a:lstStyle/>
          <a:p>
            <a:pPr lvl="0"/>
            <a:r>
              <a:rPr lang="en-GB" sz="2400" dirty="0">
                <a:solidFill>
                  <a:srgbClr val="002060"/>
                </a:solidFill>
              </a:rPr>
              <a:t>Employment: in quarter 1 2013, </a:t>
            </a:r>
            <a:endParaRPr lang="en-IE" sz="2400" dirty="0">
              <a:solidFill>
                <a:srgbClr val="002060"/>
              </a:solidFill>
            </a:endParaRPr>
          </a:p>
          <a:p>
            <a:pPr lvl="1">
              <a:lnSpc>
                <a:spcPct val="150000"/>
              </a:lnSpc>
            </a:pPr>
            <a:r>
              <a:rPr lang="en-GB" sz="2400" dirty="0">
                <a:solidFill>
                  <a:srgbClr val="002060"/>
                </a:solidFill>
              </a:rPr>
              <a:t>Dublin and the West region had the highest employment rates at 62%, followed by the Mid East and South West regions (61%)</a:t>
            </a:r>
            <a:endParaRPr lang="en-IE" sz="2400" dirty="0">
              <a:solidFill>
                <a:srgbClr val="002060"/>
              </a:solidFill>
            </a:endParaRPr>
          </a:p>
          <a:p>
            <a:pPr lvl="1">
              <a:lnSpc>
                <a:spcPct val="150000"/>
              </a:lnSpc>
            </a:pPr>
            <a:r>
              <a:rPr lang="en-GB" sz="2400" dirty="0">
                <a:solidFill>
                  <a:srgbClr val="002060"/>
                </a:solidFill>
              </a:rPr>
              <a:t>at least 30% of persons in each region were employed in high skilled occupations (managers, professionals and associate professionals); the share in Dublin was even higher at 48</a:t>
            </a:r>
            <a:r>
              <a:rPr lang="en-GB" sz="2400" dirty="0" smtClean="0">
                <a:solidFill>
                  <a:srgbClr val="002060"/>
                </a:solidFill>
              </a:rPr>
              <a:t>%</a:t>
            </a:r>
            <a:endParaRPr lang="en-IE" sz="2400" dirty="0">
              <a:solidFill>
                <a:srgbClr val="002060"/>
              </a:solidFill>
            </a:endParaRPr>
          </a:p>
        </p:txBody>
      </p:sp>
      <p:pic>
        <p:nvPicPr>
          <p:cNvPr id="4"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1754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lnSpcReduction="10000"/>
          </a:bodyPr>
          <a:lstStyle/>
          <a:p>
            <a:pPr lvl="0">
              <a:lnSpc>
                <a:spcPct val="150000"/>
              </a:lnSpc>
            </a:pPr>
            <a:r>
              <a:rPr lang="en-GB" sz="2400" dirty="0">
                <a:solidFill>
                  <a:srgbClr val="002060"/>
                </a:solidFill>
              </a:rPr>
              <a:t>Unemployment: in quarter 1 2013, </a:t>
            </a:r>
            <a:endParaRPr lang="en-IE" sz="2400" dirty="0">
              <a:solidFill>
                <a:srgbClr val="002060"/>
              </a:solidFill>
            </a:endParaRPr>
          </a:p>
          <a:p>
            <a:pPr lvl="1">
              <a:lnSpc>
                <a:spcPct val="150000"/>
              </a:lnSpc>
            </a:pPr>
            <a:r>
              <a:rPr lang="en-GB" sz="2400" dirty="0">
                <a:solidFill>
                  <a:srgbClr val="002060"/>
                </a:solidFill>
              </a:rPr>
              <a:t>the highest rates were in the South East (18.4%) and the Midland region (17.1%), while the lowest rates were in the South West (11.1%) and Dublin (11.3%)</a:t>
            </a:r>
            <a:endParaRPr lang="en-IE" sz="2400" dirty="0">
              <a:solidFill>
                <a:srgbClr val="002060"/>
              </a:solidFill>
            </a:endParaRPr>
          </a:p>
          <a:p>
            <a:pPr lvl="1">
              <a:lnSpc>
                <a:spcPct val="150000"/>
              </a:lnSpc>
            </a:pPr>
            <a:r>
              <a:rPr lang="en-GB" sz="2400" dirty="0">
                <a:solidFill>
                  <a:srgbClr val="002060"/>
                </a:solidFill>
              </a:rPr>
              <a:t>Dublin accounted for approximately one quarter of total national unemployment (70,000 persons), although it has a lower than average unemployment rate</a:t>
            </a:r>
            <a:endParaRPr lang="en-IE" sz="2400" dirty="0">
              <a:solidFill>
                <a:srgbClr val="002060"/>
              </a:solidFill>
            </a:endParaRPr>
          </a:p>
          <a:p>
            <a:pPr lvl="1">
              <a:lnSpc>
                <a:spcPct val="150000"/>
              </a:lnSpc>
            </a:pPr>
            <a:r>
              <a:rPr lang="en-GB" sz="2400" dirty="0">
                <a:solidFill>
                  <a:srgbClr val="002060"/>
                </a:solidFill>
              </a:rPr>
              <a:t>unemployed persons had been mostly employed in skilled trades and elementary occupations across all regions</a:t>
            </a:r>
            <a:endParaRPr lang="en-IE" sz="2400" dirty="0">
              <a:solidFill>
                <a:srgbClr val="002060"/>
              </a:solidFill>
            </a:endParaRPr>
          </a:p>
        </p:txBody>
      </p:sp>
      <p:sp>
        <p:nvSpPr>
          <p:cNvPr id="5" name="Title 1"/>
          <p:cNvSpPr>
            <a:spLocks noGrp="1"/>
          </p:cNvSpPr>
          <p:nvPr>
            <p:ph type="title"/>
          </p:nvPr>
        </p:nvSpPr>
        <p:spPr>
          <a:xfrm>
            <a:off x="107504" y="44624"/>
            <a:ext cx="8229600" cy="1143000"/>
          </a:xfrm>
        </p:spPr>
        <p:txBody>
          <a:bodyPr>
            <a:normAutofit/>
          </a:bodyPr>
          <a:lstStyle/>
          <a:p>
            <a:pPr algn="l"/>
            <a:r>
              <a:rPr lang="en-IE" sz="3600" dirty="0" smtClean="0">
                <a:solidFill>
                  <a:schemeClr val="bg1"/>
                </a:solidFill>
              </a:rPr>
              <a:t>Selected key points</a:t>
            </a:r>
            <a:endParaRPr lang="en-IE" sz="3600" dirty="0">
              <a:solidFill>
                <a:schemeClr val="bg1"/>
              </a:solidFill>
            </a:endParaRPr>
          </a:p>
        </p:txBody>
      </p:sp>
      <p:pic>
        <p:nvPicPr>
          <p:cNvPr id="4"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565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nSpc>
                <a:spcPct val="150000"/>
              </a:lnSpc>
            </a:pPr>
            <a:r>
              <a:rPr lang="en-GB" sz="2400" dirty="0">
                <a:solidFill>
                  <a:srgbClr val="002060"/>
                </a:solidFill>
              </a:rPr>
              <a:t>Sector: </a:t>
            </a:r>
            <a:endParaRPr lang="en-GB" sz="2400" dirty="0" smtClean="0">
              <a:solidFill>
                <a:srgbClr val="002060"/>
              </a:solidFill>
            </a:endParaRPr>
          </a:p>
          <a:p>
            <a:pPr marL="0" lvl="0" indent="0">
              <a:lnSpc>
                <a:spcPct val="150000"/>
              </a:lnSpc>
              <a:buNone/>
            </a:pPr>
            <a:r>
              <a:rPr lang="en-GB" sz="2400" dirty="0" smtClean="0">
                <a:solidFill>
                  <a:srgbClr val="002060"/>
                </a:solidFill>
              </a:rPr>
              <a:t>In </a:t>
            </a:r>
            <a:r>
              <a:rPr lang="en-GB" sz="2400" dirty="0">
                <a:solidFill>
                  <a:srgbClr val="002060"/>
                </a:solidFill>
              </a:rPr>
              <a:t>quarter 1 2013, industry was the largest sector in each region except Dublin, the Mid East and the Midland regions; </a:t>
            </a:r>
            <a:endParaRPr lang="en-GB" sz="2400" dirty="0" smtClean="0">
              <a:solidFill>
                <a:srgbClr val="002060"/>
              </a:solidFill>
            </a:endParaRPr>
          </a:p>
          <a:p>
            <a:pPr lvl="1">
              <a:lnSpc>
                <a:spcPct val="150000"/>
              </a:lnSpc>
            </a:pPr>
            <a:r>
              <a:rPr lang="en-GB" sz="2000" dirty="0" smtClean="0">
                <a:solidFill>
                  <a:srgbClr val="002060"/>
                </a:solidFill>
              </a:rPr>
              <a:t>human </a:t>
            </a:r>
            <a:r>
              <a:rPr lang="en-GB" sz="2000" dirty="0">
                <a:solidFill>
                  <a:srgbClr val="002060"/>
                </a:solidFill>
              </a:rPr>
              <a:t>health was the largest in </a:t>
            </a:r>
            <a:r>
              <a:rPr lang="en-GB" sz="2000" dirty="0" smtClean="0">
                <a:solidFill>
                  <a:srgbClr val="002060"/>
                </a:solidFill>
              </a:rPr>
              <a:t>Dublin</a:t>
            </a:r>
          </a:p>
          <a:p>
            <a:pPr lvl="1">
              <a:lnSpc>
                <a:spcPct val="150000"/>
              </a:lnSpc>
            </a:pPr>
            <a:r>
              <a:rPr lang="en-GB" sz="2000" dirty="0" smtClean="0">
                <a:solidFill>
                  <a:srgbClr val="002060"/>
                </a:solidFill>
              </a:rPr>
              <a:t>wholesale </a:t>
            </a:r>
            <a:r>
              <a:rPr lang="en-GB" sz="2000" dirty="0">
                <a:solidFill>
                  <a:srgbClr val="002060"/>
                </a:solidFill>
              </a:rPr>
              <a:t>and retail was the largest in </a:t>
            </a:r>
            <a:r>
              <a:rPr lang="en-GB" sz="2000" dirty="0" smtClean="0">
                <a:solidFill>
                  <a:srgbClr val="002060"/>
                </a:solidFill>
              </a:rPr>
              <a:t>the </a:t>
            </a:r>
            <a:r>
              <a:rPr lang="en-GB" sz="2000" dirty="0">
                <a:solidFill>
                  <a:srgbClr val="002060"/>
                </a:solidFill>
              </a:rPr>
              <a:t>Mid East and the Midland </a:t>
            </a:r>
            <a:r>
              <a:rPr lang="en-GB" sz="2000" dirty="0" smtClean="0">
                <a:solidFill>
                  <a:srgbClr val="002060"/>
                </a:solidFill>
              </a:rPr>
              <a:t>regions</a:t>
            </a:r>
          </a:p>
          <a:p>
            <a:pPr marL="0" lvl="0" indent="0">
              <a:buNone/>
            </a:pPr>
            <a:endParaRPr lang="en-IE" sz="2000" dirty="0"/>
          </a:p>
        </p:txBody>
      </p:sp>
      <p:sp>
        <p:nvSpPr>
          <p:cNvPr id="5" name="Title 1"/>
          <p:cNvSpPr>
            <a:spLocks noGrp="1"/>
          </p:cNvSpPr>
          <p:nvPr>
            <p:ph type="title"/>
          </p:nvPr>
        </p:nvSpPr>
        <p:spPr>
          <a:xfrm>
            <a:off x="107504" y="44624"/>
            <a:ext cx="8229600" cy="1143000"/>
          </a:xfrm>
        </p:spPr>
        <p:txBody>
          <a:bodyPr>
            <a:normAutofit/>
          </a:bodyPr>
          <a:lstStyle/>
          <a:p>
            <a:pPr algn="l"/>
            <a:r>
              <a:rPr lang="en-IE" sz="3600" dirty="0" smtClean="0">
                <a:solidFill>
                  <a:schemeClr val="bg1"/>
                </a:solidFill>
              </a:rPr>
              <a:t>Selected key points</a:t>
            </a:r>
            <a:endParaRPr lang="en-IE" sz="3600" dirty="0">
              <a:solidFill>
                <a:schemeClr val="bg1"/>
              </a:solidFill>
            </a:endParaRPr>
          </a:p>
        </p:txBody>
      </p:sp>
      <p:pic>
        <p:nvPicPr>
          <p:cNvPr id="4"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524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857403"/>
          </a:xfrm>
        </p:spPr>
        <p:txBody>
          <a:bodyPr>
            <a:normAutofit/>
          </a:bodyPr>
          <a:lstStyle/>
          <a:p>
            <a:pPr lvl="0">
              <a:lnSpc>
                <a:spcPct val="150000"/>
              </a:lnSpc>
            </a:pPr>
            <a:r>
              <a:rPr lang="en-GB" sz="2400" dirty="0" smtClean="0">
                <a:solidFill>
                  <a:srgbClr val="002060"/>
                </a:solidFill>
              </a:rPr>
              <a:t>Active </a:t>
            </a:r>
            <a:r>
              <a:rPr lang="en-GB" sz="2400" dirty="0">
                <a:solidFill>
                  <a:srgbClr val="002060"/>
                </a:solidFill>
              </a:rPr>
              <a:t>enterprises: </a:t>
            </a:r>
            <a:endParaRPr lang="en-IE" sz="2400" dirty="0">
              <a:solidFill>
                <a:srgbClr val="002060"/>
              </a:solidFill>
            </a:endParaRPr>
          </a:p>
          <a:p>
            <a:pPr lvl="1">
              <a:lnSpc>
                <a:spcPct val="150000"/>
              </a:lnSpc>
            </a:pPr>
            <a:r>
              <a:rPr lang="en-GB" sz="2400" dirty="0">
                <a:solidFill>
                  <a:srgbClr val="002060"/>
                </a:solidFill>
              </a:rPr>
              <a:t>the </a:t>
            </a:r>
            <a:r>
              <a:rPr lang="en-GB" sz="2400" b="1" dirty="0">
                <a:solidFill>
                  <a:srgbClr val="002060"/>
                </a:solidFill>
              </a:rPr>
              <a:t>wholesale and retail sector </a:t>
            </a:r>
            <a:r>
              <a:rPr lang="en-GB" sz="2400" dirty="0">
                <a:solidFill>
                  <a:srgbClr val="002060"/>
                </a:solidFill>
              </a:rPr>
              <a:t>accounted for the largest share of active enterprises in most regions;  </a:t>
            </a:r>
            <a:r>
              <a:rPr lang="en-GB" sz="2400" b="1" dirty="0">
                <a:solidFill>
                  <a:srgbClr val="002060"/>
                </a:solidFill>
              </a:rPr>
              <a:t>professional activities</a:t>
            </a:r>
            <a:r>
              <a:rPr lang="en-GB" sz="2400" dirty="0">
                <a:solidFill>
                  <a:srgbClr val="002060"/>
                </a:solidFill>
              </a:rPr>
              <a:t> accounted for the greatest share in Dublin and </a:t>
            </a:r>
            <a:r>
              <a:rPr lang="en-GB" sz="2400" b="1" dirty="0">
                <a:solidFill>
                  <a:srgbClr val="002060"/>
                </a:solidFill>
              </a:rPr>
              <a:t>construction</a:t>
            </a:r>
            <a:r>
              <a:rPr lang="en-GB" sz="2400" dirty="0">
                <a:solidFill>
                  <a:srgbClr val="002060"/>
                </a:solidFill>
              </a:rPr>
              <a:t> in the Mid East and West regions</a:t>
            </a:r>
            <a:endParaRPr lang="en-IE" sz="2400" dirty="0">
              <a:solidFill>
                <a:srgbClr val="002060"/>
              </a:solidFill>
            </a:endParaRPr>
          </a:p>
          <a:p>
            <a:pPr lvl="1">
              <a:lnSpc>
                <a:spcPct val="150000"/>
              </a:lnSpc>
            </a:pPr>
            <a:r>
              <a:rPr lang="en-GB" sz="2400" dirty="0">
                <a:solidFill>
                  <a:srgbClr val="002060"/>
                </a:solidFill>
              </a:rPr>
              <a:t>in each region, the vast majority of enterprises employ </a:t>
            </a:r>
            <a:r>
              <a:rPr lang="en-GB" sz="2400" b="1" dirty="0">
                <a:solidFill>
                  <a:srgbClr val="002060"/>
                </a:solidFill>
              </a:rPr>
              <a:t>fewer than 10 persons </a:t>
            </a:r>
            <a:r>
              <a:rPr lang="en-GB" sz="2400" dirty="0">
                <a:solidFill>
                  <a:srgbClr val="002060"/>
                </a:solidFill>
              </a:rPr>
              <a:t>accounting for  over 90% of enterprises in all but the Dublin region (88.9%)</a:t>
            </a:r>
            <a:endParaRPr lang="en-IE" sz="2400" dirty="0">
              <a:solidFill>
                <a:srgbClr val="002060"/>
              </a:solidFill>
            </a:endParaRPr>
          </a:p>
          <a:p>
            <a:pPr lvl="0"/>
            <a:endParaRPr lang="en-IE" sz="2000" dirty="0"/>
          </a:p>
        </p:txBody>
      </p:sp>
      <p:sp>
        <p:nvSpPr>
          <p:cNvPr id="5" name="Title 1"/>
          <p:cNvSpPr>
            <a:spLocks noGrp="1"/>
          </p:cNvSpPr>
          <p:nvPr>
            <p:ph type="title"/>
          </p:nvPr>
        </p:nvSpPr>
        <p:spPr>
          <a:xfrm>
            <a:off x="107504" y="44624"/>
            <a:ext cx="8229600" cy="1143000"/>
          </a:xfrm>
        </p:spPr>
        <p:txBody>
          <a:bodyPr>
            <a:normAutofit/>
          </a:bodyPr>
          <a:lstStyle/>
          <a:p>
            <a:pPr algn="l"/>
            <a:r>
              <a:rPr lang="en-IE" sz="3600" dirty="0" smtClean="0">
                <a:solidFill>
                  <a:schemeClr val="bg1"/>
                </a:solidFill>
              </a:rPr>
              <a:t>Selected key points</a:t>
            </a:r>
            <a:endParaRPr lang="en-IE" sz="3600" dirty="0">
              <a:solidFill>
                <a:schemeClr val="bg1"/>
              </a:solidFill>
            </a:endParaRPr>
          </a:p>
        </p:txBody>
      </p:sp>
      <p:pic>
        <p:nvPicPr>
          <p:cNvPr id="4" name="Picture 2" descr="C:\Users\McnaboeJ\AppData\Local\Microsoft\Windows\Temporary Internet Files\Content.Outlook\02U3AWN3\solas_lock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6381327"/>
            <a:ext cx="1043608" cy="368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14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1FA585CE0B4D468250C8580FCFA1C4" ma:contentTypeVersion="4" ma:contentTypeDescription="Create a new document." ma:contentTypeScope="" ma:versionID="27a9a3e2ec476347bc01e10381e45687">
  <xsd:schema xmlns:xsd="http://www.w3.org/2001/XMLSchema" xmlns:p="http://schemas.microsoft.com/office/2006/metadata/properties" xmlns:ns2="4bbbb8f1-e1c9-4d76-9fbd-58ec93316299" targetNamespace="http://schemas.microsoft.com/office/2006/metadata/properties" ma:root="true" ma:fieldsID="94221207a845f77e2396592a550c5137" ns2:_="">
    <xsd:import namespace="4bbbb8f1-e1c9-4d76-9fbd-58ec93316299"/>
    <xsd:element name="properties">
      <xsd:complexType>
        <xsd:sequence>
          <xsd:element name="documentManagement">
            <xsd:complexType>
              <xsd:all>
                <xsd:element ref="ns2:Owner" minOccurs="0"/>
                <xsd:element ref="ns2:SPSDescription" minOccurs="0"/>
                <xsd:element ref="ns2:Status" minOccurs="0"/>
              </xsd:all>
            </xsd:complexType>
          </xsd:element>
        </xsd:sequence>
      </xsd:complexType>
    </xsd:element>
  </xsd:schema>
  <xsd:schema xmlns:xsd="http://www.w3.org/2001/XMLSchema" xmlns:dms="http://schemas.microsoft.com/office/2006/documentManagement/types" targetNamespace="4bbbb8f1-e1c9-4d76-9fbd-58ec93316299" elementFormDefault="qualified">
    <xsd:import namespace="http://schemas.microsoft.com/office/2006/documentManagement/types"/>
    <xsd:element name="Owner" ma:index="8" nillable="true" ma:displayName="Owner" ma:format="" ma:internalName="Owner" ma:readOnly="false">
      <xsd:simpleType>
        <xsd:restriction base="dms:Text"/>
      </xsd:simpleType>
    </xsd:element>
    <xsd:element name="SPSDescription" ma:index="9" nillable="true" ma:displayName="Description" ma:format="" ma:internalName="SPSDescription" ma:readOnly="false">
      <xsd:simpleType>
        <xsd:restriction base="dms:Note"/>
      </xsd:simpleType>
    </xsd:element>
    <xsd:element name="Status" ma:index="10" nillable="true" ma:displayName="Status" ma:format="" ma:internalName="Status" ma:readOnly="false">
      <xsd:simpleType>
        <xsd:restriction base="dms:Choice">
          <xsd:enumeration value="Rough"/>
          <xsd:enumeration value="Draft"/>
          <xsd:enumeration value="In Review"/>
          <xsd:enumeration value="Fin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PSDescription xmlns="4bbbb8f1-e1c9-4d76-9fbd-58ec93316299" xsi:nil="true"/>
    <Owner xmlns="4bbbb8f1-e1c9-4d76-9fbd-58ec93316299" xsi:nil="true"/>
    <Status xmlns="4bbbb8f1-e1c9-4d76-9fbd-58ec93316299" xsi:nil="true"/>
  </documentManagement>
</p:properties>
</file>

<file path=customXml/itemProps1.xml><?xml version="1.0" encoding="utf-8"?>
<ds:datastoreItem xmlns:ds="http://schemas.openxmlformats.org/officeDocument/2006/customXml" ds:itemID="{D9C0EB04-AC49-4BD4-82AA-021C761B70A4}"/>
</file>

<file path=customXml/itemProps2.xml><?xml version="1.0" encoding="utf-8"?>
<ds:datastoreItem xmlns:ds="http://schemas.openxmlformats.org/officeDocument/2006/customXml" ds:itemID="{1831C673-56CA-42D3-A52E-76737DE4A233}"/>
</file>

<file path=customXml/itemProps3.xml><?xml version="1.0" encoding="utf-8"?>
<ds:datastoreItem xmlns:ds="http://schemas.openxmlformats.org/officeDocument/2006/customXml" ds:itemID="{12C4EE57-287B-4082-9BF3-84A24D7705C8}"/>
</file>

<file path=docProps/app.xml><?xml version="1.0" encoding="utf-8"?>
<Properties xmlns="http://schemas.openxmlformats.org/officeDocument/2006/extended-properties" xmlns:vt="http://schemas.openxmlformats.org/officeDocument/2006/docPropsVTypes">
  <TotalTime>1089</TotalTime>
  <Words>869</Words>
  <Application>Microsoft Office PowerPoint</Application>
  <PresentationFormat>On-screen Show (4:3)</PresentationFormat>
  <Paragraphs>257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Objective</vt:lpstr>
      <vt:lpstr>Regional classification:  CSO NUTS3</vt:lpstr>
      <vt:lpstr>Key labour market indicators, q1 2013</vt:lpstr>
      <vt:lpstr>Regional employment and employment growth</vt:lpstr>
      <vt:lpstr>Selected key points</vt:lpstr>
      <vt:lpstr>Selected key points</vt:lpstr>
      <vt:lpstr>Selected key points</vt:lpstr>
      <vt:lpstr>Selected key points</vt:lpstr>
      <vt:lpstr>Employment in manufacturing by technology type and region, q1 2013</vt:lpstr>
      <vt:lpstr>PES Vacancies</vt:lpstr>
      <vt:lpstr>PES Job Seekers</vt:lpstr>
      <vt:lpstr>PowerPoint Presentation</vt:lpstr>
      <vt:lpstr>Inter-regional employment/residence </vt:lpstr>
      <vt:lpstr>Census 2011</vt:lpstr>
      <vt:lpstr>Overall conclusion</vt:lpstr>
    </vt:vector>
  </TitlesOfParts>
  <Company>FÁS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Behan, Jasmina</dc:creator>
  <cp:lastModifiedBy>McNaboe, Joan</cp:lastModifiedBy>
  <cp:revision>98</cp:revision>
  <dcterms:created xsi:type="dcterms:W3CDTF">2013-05-31T09:15:15Z</dcterms:created>
  <dcterms:modified xsi:type="dcterms:W3CDTF">2013-12-04T11:15:07Z</dcterms:modified>
</cp:coreProperties>
</file>